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0" d="100"/>
          <a:sy n="60" d="100"/>
        </p:scale>
        <p:origin x="80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草が生えた砂丘から見たビーチと海"/>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草が生えた砂丘から見たビーチと海"/>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2つの丘に挟まれた、海に続く砂の小道"/>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2つの丘に挟まれた、海に続く砂の小道"/>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前景に短いフェンスがあるビーチの上を低空飛行しているサギ"/>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草が生えた砂丘から見たビーチと海"/>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proceedings.neurips.cc/paper/2012/file/"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6.xml"/><Relationship Id="rId1" Type="http://schemas.openxmlformats.org/officeDocument/2006/relationships/video" Target="https://www.youtube.com/embed/LTQfBfvpv_k?feature=oembe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BF46"/>
        </a:solidFill>
        <a:effectLst/>
      </p:bgPr>
    </p:bg>
    <p:spTree>
      <p:nvGrpSpPr>
        <p:cNvPr id="1" name=""/>
        <p:cNvGrpSpPr/>
        <p:nvPr/>
      </p:nvGrpSpPr>
      <p:grpSpPr>
        <a:xfrm>
          <a:off x="0" y="0"/>
          <a:ext cx="0" cy="0"/>
          <a:chOff x="0" y="0"/>
          <a:chExt cx="0" cy="0"/>
        </a:xfrm>
      </p:grpSpPr>
      <p:sp>
        <p:nvSpPr>
          <p:cNvPr id="119" name="医療とAIビッグデータ応用…"/>
          <p:cNvSpPr txBox="1">
            <a:spLocks noGrp="1"/>
          </p:cNvSpPr>
          <p:nvPr>
            <p:ph type="ctrTitle"/>
          </p:nvPr>
        </p:nvSpPr>
        <p:spPr>
          <a:xfrm>
            <a:off x="-1319074" y="357576"/>
            <a:ext cx="20828001" cy="4648201"/>
          </a:xfrm>
          <a:prstGeom prst="rect">
            <a:avLst/>
          </a:prstGeom>
        </p:spPr>
        <p:txBody>
          <a:bodyPr/>
          <a:lstStyle/>
          <a:p>
            <a:pPr>
              <a:defRPr sz="9700">
                <a:solidFill>
                  <a:srgbClr val="FFFFFF"/>
                </a:solidFill>
                <a:latin typeface="ヒラギノ角ゴ ProN W6"/>
                <a:ea typeface="ヒラギノ角ゴ ProN W6"/>
                <a:cs typeface="ヒラギノ角ゴ ProN W6"/>
                <a:sym typeface="ヒラギノ角ゴ ProN W6"/>
              </a:defRPr>
            </a:pPr>
            <a:r>
              <a:t>医療とAIビッグデータ応用</a:t>
            </a:r>
          </a:p>
          <a:p>
            <a:pPr>
              <a:defRPr sz="9700">
                <a:solidFill>
                  <a:srgbClr val="FFFFFF"/>
                </a:solidFill>
                <a:latin typeface="ヒラギノ角ゴ ProN W6"/>
                <a:ea typeface="ヒラギノ角ゴ ProN W6"/>
                <a:cs typeface="ヒラギノ角ゴ ProN W6"/>
                <a:sym typeface="ヒラギノ角ゴ ProN W6"/>
              </a:defRPr>
            </a:pPr>
            <a:r>
              <a:t>AI総論</a:t>
            </a:r>
          </a:p>
        </p:txBody>
      </p:sp>
      <p:sp>
        <p:nvSpPr>
          <p:cNvPr id="120" name="三角形"/>
          <p:cNvSpPr/>
          <p:nvPr/>
        </p:nvSpPr>
        <p:spPr>
          <a:xfrm>
            <a:off x="8463703" y="3794494"/>
            <a:ext cx="16268965" cy="10800311"/>
          </a:xfrm>
          <a:custGeom>
            <a:avLst/>
            <a:gdLst/>
            <a:ahLst/>
            <a:cxnLst>
              <a:cxn ang="0">
                <a:pos x="wd2" y="hd2"/>
              </a:cxn>
              <a:cxn ang="5400000">
                <a:pos x="wd2" y="hd2"/>
              </a:cxn>
              <a:cxn ang="10800000">
                <a:pos x="wd2" y="hd2"/>
              </a:cxn>
              <a:cxn ang="16200000">
                <a:pos x="wd2" y="hd2"/>
              </a:cxn>
            </a:cxnLst>
            <a:rect l="0" t="0" r="r" b="b"/>
            <a:pathLst>
              <a:path w="21600" h="21600" extrusionOk="0">
                <a:moveTo>
                  <a:pt x="21207" y="0"/>
                </a:moveTo>
                <a:lnTo>
                  <a:pt x="0" y="21600"/>
                </a:lnTo>
                <a:lnTo>
                  <a:pt x="21600" y="20613"/>
                </a:lnTo>
                <a:lnTo>
                  <a:pt x="21207" y="0"/>
                </a:lnTo>
                <a:close/>
              </a:path>
            </a:pathLst>
          </a:custGeom>
          <a:solidFill>
            <a:srgbClr val="2146F5"/>
          </a:solidFill>
          <a:ln w="12700">
            <a:miter lim="400000"/>
          </a:ln>
        </p:spPr>
        <p:txBody>
          <a:bodyPr lIns="50800" tIns="50800" rIns="50800" bIns="50800" anchor="ctr"/>
          <a:lstStyle/>
          <a:p>
            <a:endParaRPr/>
          </a:p>
        </p:txBody>
      </p:sp>
      <p:sp>
        <p:nvSpPr>
          <p:cNvPr id="121" name="統合教育機構…"/>
          <p:cNvSpPr txBox="1"/>
          <p:nvPr/>
        </p:nvSpPr>
        <p:spPr>
          <a:xfrm>
            <a:off x="9473200" y="8118208"/>
            <a:ext cx="20828001" cy="464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pPr>
              <a:defRPr sz="8600">
                <a:solidFill>
                  <a:srgbClr val="FFFFFF"/>
                </a:solidFill>
              </a:defRPr>
            </a:pPr>
            <a:r>
              <a:t>統合教育機構</a:t>
            </a:r>
          </a:p>
          <a:p>
            <a:pPr>
              <a:defRPr sz="8600">
                <a:solidFill>
                  <a:srgbClr val="FFFFFF"/>
                </a:solidFill>
              </a:defRPr>
            </a:pPr>
            <a:r>
              <a:t>須藤毅顕</a:t>
            </a:r>
          </a:p>
        </p:txBody>
      </p:sp>
      <p:pic>
        <p:nvPicPr>
          <p:cNvPr id="2" name="図 1">
            <a:extLst>
              <a:ext uri="{FF2B5EF4-FFF2-40B4-BE49-F238E27FC236}">
                <a16:creationId xmlns:a16="http://schemas.microsoft.com/office/drawing/2014/main" id="{62CE88A8-FE61-A4E3-A0F2-503CA95E486B}"/>
              </a:ext>
            </a:extLst>
          </p:cNvPr>
          <p:cNvPicPr>
            <a:picLocks noChangeAspect="1"/>
          </p:cNvPicPr>
          <p:nvPr/>
        </p:nvPicPr>
        <p:blipFill>
          <a:blip r:embed="rId2"/>
          <a:stretch>
            <a:fillRect/>
          </a:stretch>
        </p:blipFill>
        <p:spPr>
          <a:xfrm>
            <a:off x="692888" y="8822622"/>
            <a:ext cx="5899980" cy="4267731"/>
          </a:xfrm>
          <a:prstGeom prst="rect">
            <a:avLst/>
          </a:prstGeom>
        </p:spPr>
      </p:pic>
      <p:pic>
        <p:nvPicPr>
          <p:cNvPr id="3" name="図 2" descr="QR コード&#10;&#10;自動的に生成された説明">
            <a:extLst>
              <a:ext uri="{FF2B5EF4-FFF2-40B4-BE49-F238E27FC236}">
                <a16:creationId xmlns:a16="http://schemas.microsoft.com/office/drawing/2014/main" id="{DE238677-91D7-C56E-DFFC-112294243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872" y="10079665"/>
            <a:ext cx="3010688" cy="301068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51" name="なぜこんな歴史を振り返るのか"/>
          <p:cNvSpPr txBox="1"/>
          <p:nvPr/>
        </p:nvSpPr>
        <p:spPr>
          <a:xfrm>
            <a:off x="6889749" y="383956"/>
            <a:ext cx="10604501"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なぜこんな歴史を振り返るのか</a:t>
            </a:r>
          </a:p>
        </p:txBody>
      </p:sp>
      <p:sp>
        <p:nvSpPr>
          <p:cNvPr id="452" name="現在も使用される"/>
          <p:cNvSpPr txBox="1"/>
          <p:nvPr/>
        </p:nvSpPr>
        <p:spPr>
          <a:xfrm>
            <a:off x="2364765" y="2401260"/>
            <a:ext cx="4178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現在も使用される</a:t>
            </a:r>
          </a:p>
        </p:txBody>
      </p:sp>
      <p:sp>
        <p:nvSpPr>
          <p:cNvPr id="453" name="代表的な機構を知ることができる"/>
          <p:cNvSpPr txBox="1"/>
          <p:nvPr/>
        </p:nvSpPr>
        <p:spPr>
          <a:xfrm>
            <a:off x="586765" y="3771603"/>
            <a:ext cx="7734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代表的な機構を知ることができる</a:t>
            </a:r>
          </a:p>
        </p:txBody>
      </p:sp>
      <p:pic>
        <p:nvPicPr>
          <p:cNvPr id="454" name="スクリーンショット 2024-01-16 23.47.27.png" descr="スクリーンショット 2024-01-16 23.47.27.png"/>
          <p:cNvPicPr>
            <a:picLocks noChangeAspect="1"/>
          </p:cNvPicPr>
          <p:nvPr/>
        </p:nvPicPr>
        <p:blipFill>
          <a:blip r:embed="rId2"/>
          <a:stretch>
            <a:fillRect/>
          </a:stretch>
        </p:blipFill>
        <p:spPr>
          <a:xfrm>
            <a:off x="8963305" y="1959721"/>
            <a:ext cx="14998701" cy="11097941"/>
          </a:xfrm>
          <a:prstGeom prst="rect">
            <a:avLst/>
          </a:prstGeom>
          <a:ln w="25400">
            <a:solidFill>
              <a:srgbClr val="000000"/>
            </a:solidFill>
            <a:miter lim="400000"/>
          </a:ln>
        </p:spPr>
      </p:pic>
      <p:sp>
        <p:nvSpPr>
          <p:cNvPr id="455" name="https://keras.io/api/applications/"/>
          <p:cNvSpPr txBox="1"/>
          <p:nvPr/>
        </p:nvSpPr>
        <p:spPr>
          <a:xfrm>
            <a:off x="17181292" y="13144850"/>
            <a:ext cx="6986017"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https://keras.io/api/applications/</a:t>
            </a:r>
          </a:p>
        </p:txBody>
      </p:sp>
      <p:sp>
        <p:nvSpPr>
          <p:cNvPr id="456" name="転移学習に使用"/>
          <p:cNvSpPr txBox="1"/>
          <p:nvPr/>
        </p:nvSpPr>
        <p:spPr>
          <a:xfrm>
            <a:off x="2618765" y="5356688"/>
            <a:ext cx="367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転移学習に使用</a:t>
            </a:r>
          </a:p>
        </p:txBody>
      </p:sp>
      <p:sp>
        <p:nvSpPr>
          <p:cNvPr id="457" name="新しい論文では過去のモデル…"/>
          <p:cNvSpPr txBox="1"/>
          <p:nvPr/>
        </p:nvSpPr>
        <p:spPr>
          <a:xfrm>
            <a:off x="1373263" y="7188200"/>
            <a:ext cx="6692901"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新しい論文では過去のモデル</a:t>
            </a:r>
          </a:p>
          <a:p>
            <a:pPr algn="l">
              <a:defRPr sz="4000"/>
            </a:pPr>
            <a:r>
              <a:t>と比較される</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四角形"/>
          <p:cNvSpPr/>
          <p:nvPr/>
        </p:nvSpPr>
        <p:spPr>
          <a:xfrm>
            <a:off x="-32605" y="-15356"/>
            <a:ext cx="24449211" cy="1443079"/>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0" name="簡単にモデルを実装できる"/>
          <p:cNvSpPr txBox="1"/>
          <p:nvPr/>
        </p:nvSpPr>
        <p:spPr>
          <a:xfrm>
            <a:off x="7657782" y="277558"/>
            <a:ext cx="9068436" cy="85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簡単にモデルを実装できる</a:t>
            </a:r>
          </a:p>
        </p:txBody>
      </p:sp>
      <p:sp>
        <p:nvSpPr>
          <p:cNvPr id="461" name="そのまま予測につかう…"/>
          <p:cNvSpPr txBox="1"/>
          <p:nvPr/>
        </p:nvSpPr>
        <p:spPr>
          <a:xfrm>
            <a:off x="8413116" y="1739172"/>
            <a:ext cx="9278951" cy="2305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300"/>
            </a:pPr>
            <a:r>
              <a:t>そのまま予測につかう</a:t>
            </a:r>
          </a:p>
          <a:p>
            <a:pPr algn="l">
              <a:defRPr sz="4300"/>
            </a:pPr>
            <a:r>
              <a:t>一部を再学習(転移学習)</a:t>
            </a:r>
          </a:p>
          <a:p>
            <a:pPr algn="l">
              <a:defRPr sz="4300"/>
            </a:pPr>
            <a:r>
              <a:t>全てを再学習(ファインチューニング)</a:t>
            </a:r>
          </a:p>
        </p:txBody>
      </p:sp>
      <p:pic>
        <p:nvPicPr>
          <p:cNvPr id="462" name="スクリーンショット 2024-01-17 0.40.58.png" descr="スクリーンショット 2024-01-17 0.40.58.png"/>
          <p:cNvPicPr>
            <a:picLocks noChangeAspect="1"/>
          </p:cNvPicPr>
          <p:nvPr/>
        </p:nvPicPr>
        <p:blipFill>
          <a:blip r:embed="rId2"/>
          <a:srcRect l="6529" t="32425" r="4875"/>
          <a:stretch>
            <a:fillRect/>
          </a:stretch>
        </p:blipFill>
        <p:spPr>
          <a:xfrm>
            <a:off x="838863" y="4268645"/>
            <a:ext cx="5192490" cy="4368746"/>
          </a:xfrm>
          <a:prstGeom prst="rect">
            <a:avLst/>
          </a:prstGeom>
          <a:ln w="25400">
            <a:solidFill>
              <a:srgbClr val="000000"/>
            </a:solidFill>
            <a:miter lim="400000"/>
          </a:ln>
        </p:spPr>
      </p:pic>
      <p:pic>
        <p:nvPicPr>
          <p:cNvPr id="463" name="スクリーンショット 2024-01-17 0.41.37.png" descr="スクリーンショット 2024-01-17 0.41.37.png"/>
          <p:cNvPicPr>
            <a:picLocks noChangeAspect="1"/>
          </p:cNvPicPr>
          <p:nvPr/>
        </p:nvPicPr>
        <p:blipFill>
          <a:blip r:embed="rId3"/>
          <a:stretch>
            <a:fillRect/>
          </a:stretch>
        </p:blipFill>
        <p:spPr>
          <a:xfrm>
            <a:off x="841885" y="8418459"/>
            <a:ext cx="5186272" cy="4903166"/>
          </a:xfrm>
          <a:prstGeom prst="rect">
            <a:avLst/>
          </a:prstGeom>
          <a:ln w="25400">
            <a:solidFill>
              <a:srgbClr val="000000"/>
            </a:solidFill>
            <a:miter lim="400000"/>
          </a:ln>
        </p:spPr>
      </p:pic>
      <p:pic>
        <p:nvPicPr>
          <p:cNvPr id="464" name="スクリーンショット 2024-01-17 0.40.58.png" descr="スクリーンショット 2024-01-17 0.40.58.png"/>
          <p:cNvPicPr>
            <a:picLocks noChangeAspect="1"/>
          </p:cNvPicPr>
          <p:nvPr/>
        </p:nvPicPr>
        <p:blipFill>
          <a:blip r:embed="rId2"/>
          <a:srcRect t="18547" r="20141" b="67620"/>
          <a:stretch>
            <a:fillRect/>
          </a:stretch>
        </p:blipFill>
        <p:spPr>
          <a:xfrm>
            <a:off x="572525" y="2232229"/>
            <a:ext cx="7445563" cy="1422625"/>
          </a:xfrm>
          <a:prstGeom prst="rect">
            <a:avLst/>
          </a:prstGeom>
          <a:ln w="25400">
            <a:solidFill>
              <a:srgbClr val="000000"/>
            </a:solidFill>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四角形"/>
          <p:cNvSpPr/>
          <p:nvPr/>
        </p:nvSpPr>
        <p:spPr>
          <a:xfrm>
            <a:off x="-32605" y="-15356"/>
            <a:ext cx="24449211" cy="1443079"/>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7" name="簡単にモデルを実装できる"/>
          <p:cNvSpPr txBox="1"/>
          <p:nvPr/>
        </p:nvSpPr>
        <p:spPr>
          <a:xfrm>
            <a:off x="7657782" y="277558"/>
            <a:ext cx="9068436" cy="85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簡単にモデルを実装できる</a:t>
            </a:r>
          </a:p>
        </p:txBody>
      </p:sp>
      <p:sp>
        <p:nvSpPr>
          <p:cNvPr id="468" name="そのまま予測につかう…"/>
          <p:cNvSpPr txBox="1"/>
          <p:nvPr/>
        </p:nvSpPr>
        <p:spPr>
          <a:xfrm>
            <a:off x="8413116" y="1739172"/>
            <a:ext cx="9278951" cy="2305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300"/>
            </a:pPr>
            <a:r>
              <a:t>そのまま予測につかう</a:t>
            </a:r>
          </a:p>
          <a:p>
            <a:pPr algn="l">
              <a:defRPr sz="4300"/>
            </a:pPr>
            <a:r>
              <a:t>一部を再学習(転移学習)</a:t>
            </a:r>
          </a:p>
          <a:p>
            <a:pPr algn="l">
              <a:defRPr sz="4300"/>
            </a:pPr>
            <a:r>
              <a:t>全てを再学習(ファインチューニング)</a:t>
            </a:r>
          </a:p>
        </p:txBody>
      </p:sp>
      <p:pic>
        <p:nvPicPr>
          <p:cNvPr id="469" name="スクリーンショット 2024-01-17 0.40.58.png" descr="スクリーンショット 2024-01-17 0.40.58.png"/>
          <p:cNvPicPr>
            <a:picLocks noChangeAspect="1"/>
          </p:cNvPicPr>
          <p:nvPr/>
        </p:nvPicPr>
        <p:blipFill>
          <a:blip r:embed="rId2"/>
          <a:srcRect l="6529" t="32425" r="4875"/>
          <a:stretch>
            <a:fillRect/>
          </a:stretch>
        </p:blipFill>
        <p:spPr>
          <a:xfrm>
            <a:off x="838863" y="4268645"/>
            <a:ext cx="5192490" cy="4368746"/>
          </a:xfrm>
          <a:prstGeom prst="rect">
            <a:avLst/>
          </a:prstGeom>
          <a:ln w="25400">
            <a:solidFill>
              <a:srgbClr val="000000"/>
            </a:solidFill>
            <a:miter lim="400000"/>
          </a:ln>
        </p:spPr>
      </p:pic>
      <p:pic>
        <p:nvPicPr>
          <p:cNvPr id="470" name="スクリーンショット 2024-01-17 0.41.37.png" descr="スクリーンショット 2024-01-17 0.41.37.png"/>
          <p:cNvPicPr>
            <a:picLocks noChangeAspect="1"/>
          </p:cNvPicPr>
          <p:nvPr/>
        </p:nvPicPr>
        <p:blipFill>
          <a:blip r:embed="rId3"/>
          <a:stretch>
            <a:fillRect/>
          </a:stretch>
        </p:blipFill>
        <p:spPr>
          <a:xfrm>
            <a:off x="841885" y="8418459"/>
            <a:ext cx="5186272" cy="4903166"/>
          </a:xfrm>
          <a:prstGeom prst="rect">
            <a:avLst/>
          </a:prstGeom>
          <a:ln w="25400">
            <a:solidFill>
              <a:srgbClr val="000000"/>
            </a:solidFill>
            <a:miter lim="400000"/>
          </a:ln>
        </p:spPr>
      </p:pic>
      <p:pic>
        <p:nvPicPr>
          <p:cNvPr id="471" name="スクリーンショット 2024-01-17 0.42.42.png" descr="スクリーンショット 2024-01-17 0.42.42.png"/>
          <p:cNvPicPr>
            <a:picLocks noChangeAspect="1"/>
          </p:cNvPicPr>
          <p:nvPr/>
        </p:nvPicPr>
        <p:blipFill>
          <a:blip r:embed="rId4"/>
          <a:srcRect r="4604" b="92708"/>
          <a:stretch>
            <a:fillRect/>
          </a:stretch>
        </p:blipFill>
        <p:spPr>
          <a:xfrm>
            <a:off x="6422397" y="4548324"/>
            <a:ext cx="11226134" cy="895849"/>
          </a:xfrm>
          <a:prstGeom prst="rect">
            <a:avLst/>
          </a:prstGeom>
          <a:ln w="25400">
            <a:solidFill>
              <a:srgbClr val="000000"/>
            </a:solidFill>
            <a:miter lim="400000"/>
          </a:ln>
        </p:spPr>
      </p:pic>
      <p:pic>
        <p:nvPicPr>
          <p:cNvPr id="472" name="スクリーンショット 2024-01-17 0.40.58.png" descr="スクリーンショット 2024-01-17 0.40.58.png"/>
          <p:cNvPicPr>
            <a:picLocks noChangeAspect="1"/>
          </p:cNvPicPr>
          <p:nvPr/>
        </p:nvPicPr>
        <p:blipFill>
          <a:blip r:embed="rId2"/>
          <a:srcRect t="18547" r="20141" b="67620"/>
          <a:stretch>
            <a:fillRect/>
          </a:stretch>
        </p:blipFill>
        <p:spPr>
          <a:xfrm>
            <a:off x="572525" y="2232229"/>
            <a:ext cx="7445563" cy="1422625"/>
          </a:xfrm>
          <a:prstGeom prst="rect">
            <a:avLst/>
          </a:prstGeom>
          <a:ln w="25400">
            <a:solidFill>
              <a:srgbClr val="000000"/>
            </a:solidFill>
            <a:miter lim="400000"/>
          </a:ln>
        </p:spPr>
      </p:pic>
      <p:pic>
        <p:nvPicPr>
          <p:cNvPr id="473" name="スクリーンショット 2024-01-17 0.42.42.png" descr="スクリーンショット 2024-01-17 0.42.42.png"/>
          <p:cNvPicPr>
            <a:picLocks noChangeAspect="1"/>
          </p:cNvPicPr>
          <p:nvPr/>
        </p:nvPicPr>
        <p:blipFill>
          <a:blip r:embed="rId4"/>
          <a:srcRect t="12949" r="59825" b="44670"/>
          <a:stretch>
            <a:fillRect/>
          </a:stretch>
        </p:blipFill>
        <p:spPr>
          <a:xfrm>
            <a:off x="18341635" y="4498442"/>
            <a:ext cx="5461904" cy="6015492"/>
          </a:xfrm>
          <a:prstGeom prst="rect">
            <a:avLst/>
          </a:prstGeom>
          <a:ln w="25400">
            <a:solidFill>
              <a:srgbClr val="000000"/>
            </a:solidFill>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四角形"/>
          <p:cNvSpPr/>
          <p:nvPr/>
        </p:nvSpPr>
        <p:spPr>
          <a:xfrm>
            <a:off x="-32605" y="-15356"/>
            <a:ext cx="24449211" cy="1443079"/>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6" name="簡単にモデルを実装できる"/>
          <p:cNvSpPr txBox="1"/>
          <p:nvPr/>
        </p:nvSpPr>
        <p:spPr>
          <a:xfrm>
            <a:off x="7657782" y="277558"/>
            <a:ext cx="9068436" cy="85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簡単にモデルを実装できる</a:t>
            </a:r>
          </a:p>
        </p:txBody>
      </p:sp>
      <p:sp>
        <p:nvSpPr>
          <p:cNvPr id="477" name="そのまま予測につかう…"/>
          <p:cNvSpPr txBox="1"/>
          <p:nvPr/>
        </p:nvSpPr>
        <p:spPr>
          <a:xfrm>
            <a:off x="8413116" y="1739172"/>
            <a:ext cx="9278951" cy="2305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300"/>
            </a:pPr>
            <a:r>
              <a:t>そのまま予測につかう</a:t>
            </a:r>
          </a:p>
          <a:p>
            <a:pPr algn="l">
              <a:defRPr sz="4300"/>
            </a:pPr>
            <a:r>
              <a:t>一部を再学習(転移学習)</a:t>
            </a:r>
          </a:p>
          <a:p>
            <a:pPr algn="l">
              <a:defRPr sz="4300"/>
            </a:pPr>
            <a:r>
              <a:t>全てを再学習(ファインチューニング)</a:t>
            </a:r>
          </a:p>
        </p:txBody>
      </p:sp>
      <p:pic>
        <p:nvPicPr>
          <p:cNvPr id="478" name="スクリーンショット 2024-01-17 0.40.58.png" descr="スクリーンショット 2024-01-17 0.40.58.png"/>
          <p:cNvPicPr>
            <a:picLocks noChangeAspect="1"/>
          </p:cNvPicPr>
          <p:nvPr/>
        </p:nvPicPr>
        <p:blipFill>
          <a:blip r:embed="rId2"/>
          <a:srcRect l="6529" t="32425" r="4875"/>
          <a:stretch>
            <a:fillRect/>
          </a:stretch>
        </p:blipFill>
        <p:spPr>
          <a:xfrm>
            <a:off x="838863" y="4268645"/>
            <a:ext cx="5192490" cy="4368746"/>
          </a:xfrm>
          <a:prstGeom prst="rect">
            <a:avLst/>
          </a:prstGeom>
          <a:ln w="25400">
            <a:solidFill>
              <a:srgbClr val="000000"/>
            </a:solidFill>
            <a:miter lim="400000"/>
          </a:ln>
        </p:spPr>
      </p:pic>
      <p:pic>
        <p:nvPicPr>
          <p:cNvPr id="479" name="スクリーンショット 2024-01-17 0.41.37.png" descr="スクリーンショット 2024-01-17 0.41.37.png"/>
          <p:cNvPicPr>
            <a:picLocks noChangeAspect="1"/>
          </p:cNvPicPr>
          <p:nvPr/>
        </p:nvPicPr>
        <p:blipFill>
          <a:blip r:embed="rId3"/>
          <a:stretch>
            <a:fillRect/>
          </a:stretch>
        </p:blipFill>
        <p:spPr>
          <a:xfrm>
            <a:off x="841885" y="8418459"/>
            <a:ext cx="5186272" cy="4903166"/>
          </a:xfrm>
          <a:prstGeom prst="rect">
            <a:avLst/>
          </a:prstGeom>
          <a:ln w="25400">
            <a:solidFill>
              <a:srgbClr val="000000"/>
            </a:solidFill>
            <a:miter lim="400000"/>
          </a:ln>
        </p:spPr>
      </p:pic>
      <p:pic>
        <p:nvPicPr>
          <p:cNvPr id="480" name="スクリーンショット 2024-01-17 0.42.42.png" descr="スクリーンショット 2024-01-17 0.42.42.png"/>
          <p:cNvPicPr>
            <a:picLocks noChangeAspect="1"/>
          </p:cNvPicPr>
          <p:nvPr/>
        </p:nvPicPr>
        <p:blipFill>
          <a:blip r:embed="rId4"/>
          <a:srcRect r="4604" b="92708"/>
          <a:stretch>
            <a:fillRect/>
          </a:stretch>
        </p:blipFill>
        <p:spPr>
          <a:xfrm>
            <a:off x="6422397" y="4548324"/>
            <a:ext cx="11226134" cy="895849"/>
          </a:xfrm>
          <a:prstGeom prst="rect">
            <a:avLst/>
          </a:prstGeom>
          <a:ln w="25400">
            <a:solidFill>
              <a:srgbClr val="000000"/>
            </a:solidFill>
            <a:miter lim="400000"/>
          </a:ln>
        </p:spPr>
      </p:pic>
      <p:pic>
        <p:nvPicPr>
          <p:cNvPr id="481" name="スクリーンショット 2024-01-17 0.43.14.png" descr="スクリーンショット 2024-01-17 0.43.14.png"/>
          <p:cNvPicPr>
            <a:picLocks noChangeAspect="1"/>
          </p:cNvPicPr>
          <p:nvPr/>
        </p:nvPicPr>
        <p:blipFill>
          <a:blip r:embed="rId5"/>
          <a:srcRect b="25642"/>
          <a:stretch>
            <a:fillRect/>
          </a:stretch>
        </p:blipFill>
        <p:spPr>
          <a:xfrm>
            <a:off x="6553172" y="9034743"/>
            <a:ext cx="9935696" cy="4368763"/>
          </a:xfrm>
          <a:prstGeom prst="rect">
            <a:avLst/>
          </a:prstGeom>
          <a:ln w="25400">
            <a:solidFill>
              <a:srgbClr val="000000"/>
            </a:solidFill>
            <a:miter lim="400000"/>
          </a:ln>
        </p:spPr>
      </p:pic>
      <p:sp>
        <p:nvSpPr>
          <p:cNvPr id="482" name="詳しい使い方はkeras公式HPを"/>
          <p:cNvSpPr txBox="1"/>
          <p:nvPr/>
        </p:nvSpPr>
        <p:spPr>
          <a:xfrm>
            <a:off x="17197123" y="2055871"/>
            <a:ext cx="6948997"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詳しい使い方はkeras公式HPを</a:t>
            </a:r>
          </a:p>
        </p:txBody>
      </p:sp>
      <p:pic>
        <p:nvPicPr>
          <p:cNvPr id="483" name="スクリーンショット 2024-01-17 0.40.58.png" descr="スクリーンショット 2024-01-17 0.40.58.png"/>
          <p:cNvPicPr>
            <a:picLocks noChangeAspect="1"/>
          </p:cNvPicPr>
          <p:nvPr/>
        </p:nvPicPr>
        <p:blipFill>
          <a:blip r:embed="rId2"/>
          <a:srcRect t="18547" r="20141" b="67620"/>
          <a:stretch>
            <a:fillRect/>
          </a:stretch>
        </p:blipFill>
        <p:spPr>
          <a:xfrm>
            <a:off x="572525" y="2232229"/>
            <a:ext cx="7445563" cy="1422625"/>
          </a:xfrm>
          <a:prstGeom prst="rect">
            <a:avLst/>
          </a:prstGeom>
          <a:ln w="25400">
            <a:solidFill>
              <a:srgbClr val="000000"/>
            </a:solidFill>
            <a:miter lim="400000"/>
          </a:ln>
        </p:spPr>
      </p:pic>
      <p:pic>
        <p:nvPicPr>
          <p:cNvPr id="484" name="スクリーンショット 2024-01-17 11.52.08.png" descr="スクリーンショット 2024-01-17 11.52.08.png"/>
          <p:cNvPicPr>
            <a:picLocks noChangeAspect="1"/>
          </p:cNvPicPr>
          <p:nvPr/>
        </p:nvPicPr>
        <p:blipFill>
          <a:blip r:embed="rId6"/>
          <a:srcRect t="39064"/>
          <a:stretch>
            <a:fillRect/>
          </a:stretch>
        </p:blipFill>
        <p:spPr>
          <a:xfrm>
            <a:off x="6553172" y="5960874"/>
            <a:ext cx="9935772" cy="2557008"/>
          </a:xfrm>
          <a:prstGeom prst="rect">
            <a:avLst/>
          </a:prstGeom>
          <a:ln w="25400">
            <a:solidFill>
              <a:srgbClr val="000000"/>
            </a:solidFill>
            <a:miter lim="400000"/>
          </a:ln>
        </p:spPr>
      </p:pic>
      <p:pic>
        <p:nvPicPr>
          <p:cNvPr id="485" name="スクリーンショット 2024-01-17 0.42.42.png" descr="スクリーンショット 2024-01-17 0.42.42.png"/>
          <p:cNvPicPr>
            <a:picLocks noChangeAspect="1"/>
          </p:cNvPicPr>
          <p:nvPr/>
        </p:nvPicPr>
        <p:blipFill>
          <a:blip r:embed="rId4"/>
          <a:srcRect t="12949" r="59825" b="44670"/>
          <a:stretch>
            <a:fillRect/>
          </a:stretch>
        </p:blipFill>
        <p:spPr>
          <a:xfrm>
            <a:off x="18341635" y="4498442"/>
            <a:ext cx="5461904" cy="6015492"/>
          </a:xfrm>
          <a:prstGeom prst="rect">
            <a:avLst/>
          </a:prstGeom>
          <a:ln w="25400">
            <a:solidFill>
              <a:srgbClr val="000000"/>
            </a:solidFill>
            <a:miter lim="400000"/>
          </a:ln>
        </p:spPr>
      </p:pic>
      <p:sp>
        <p:nvSpPr>
          <p:cNvPr id="486" name="予測上位5位を出力"/>
          <p:cNvSpPr txBox="1"/>
          <p:nvPr/>
        </p:nvSpPr>
        <p:spPr>
          <a:xfrm>
            <a:off x="16998231" y="11236020"/>
            <a:ext cx="343357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予測上位5位を出力</a:t>
            </a:r>
          </a:p>
        </p:txBody>
      </p:sp>
      <p:sp>
        <p:nvSpPr>
          <p:cNvPr id="487" name="←golden_retrieverが1位"/>
          <p:cNvSpPr txBox="1"/>
          <p:nvPr/>
        </p:nvSpPr>
        <p:spPr>
          <a:xfrm>
            <a:off x="16644797" y="11864220"/>
            <a:ext cx="4906900"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←golden_retrieverが1位</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スクリーンショット 2024-01-17 1.16.25.png" descr="スクリーンショット 2024-01-17 1.16.25.png"/>
          <p:cNvPicPr>
            <a:picLocks noChangeAspect="1"/>
          </p:cNvPicPr>
          <p:nvPr/>
        </p:nvPicPr>
        <p:blipFill>
          <a:blip r:embed="rId2"/>
          <a:srcRect b="22934"/>
          <a:stretch>
            <a:fillRect/>
          </a:stretch>
        </p:blipFill>
        <p:spPr>
          <a:xfrm>
            <a:off x="1208189" y="2526581"/>
            <a:ext cx="14890505" cy="6480476"/>
          </a:xfrm>
          <a:prstGeom prst="rect">
            <a:avLst/>
          </a:prstGeom>
          <a:ln w="12700">
            <a:miter lim="400000"/>
          </a:ln>
        </p:spPr>
      </p:pic>
      <p:sp>
        <p:nvSpPr>
          <p:cNvPr id="490"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1" name="Transformerの画像処理への応用 : ViT"/>
          <p:cNvSpPr txBox="1"/>
          <p:nvPr/>
        </p:nvSpPr>
        <p:spPr>
          <a:xfrm>
            <a:off x="5207945" y="383956"/>
            <a:ext cx="13968109"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Transformerの画像処理への応用 : ViT</a:t>
            </a:r>
          </a:p>
        </p:txBody>
      </p:sp>
      <p:sp>
        <p:nvSpPr>
          <p:cNvPr id="492" name="Transformerは最初は自然言語処理で応用…"/>
          <p:cNvSpPr txBox="1"/>
          <p:nvPr/>
        </p:nvSpPr>
        <p:spPr>
          <a:xfrm>
            <a:off x="5408328" y="2145366"/>
            <a:ext cx="18097374" cy="1479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300"/>
            </a:pPr>
            <a:r>
              <a:t>Transformerは最初は自然言語処理で応用</a:t>
            </a:r>
          </a:p>
          <a:p>
            <a:pPr algn="l">
              <a:defRPr sz="4300"/>
            </a:pPr>
            <a:r>
              <a:t>2020年 Transformerが適用されたViT(Vision Transformer)を発表</a:t>
            </a:r>
          </a:p>
        </p:txBody>
      </p:sp>
      <p:sp>
        <p:nvSpPr>
          <p:cNvPr id="493" name="画像を16×16のパッチと呼ばれるサイズに分割して…"/>
          <p:cNvSpPr txBox="1"/>
          <p:nvPr/>
        </p:nvSpPr>
        <p:spPr>
          <a:xfrm>
            <a:off x="12909091" y="4529076"/>
            <a:ext cx="11148963"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画像を16×16のパッチと呼ばれるサイズに分割して</a:t>
            </a:r>
          </a:p>
          <a:p>
            <a:pPr algn="l">
              <a:defRPr sz="3700"/>
            </a:pPr>
            <a:r>
              <a:t>256個の単語(トークン)のように扱う</a:t>
            </a:r>
          </a:p>
        </p:txBody>
      </p:sp>
      <p:pic>
        <p:nvPicPr>
          <p:cNvPr id="494" name="スクリーンショット 2024-01-17 1.32.46.png" descr="スクリーンショット 2024-01-17 1.32.46.png"/>
          <p:cNvPicPr>
            <a:picLocks noChangeAspect="1"/>
          </p:cNvPicPr>
          <p:nvPr/>
        </p:nvPicPr>
        <p:blipFill>
          <a:blip r:embed="rId3"/>
          <a:stretch>
            <a:fillRect/>
          </a:stretch>
        </p:blipFill>
        <p:spPr>
          <a:xfrm>
            <a:off x="1227883" y="8984145"/>
            <a:ext cx="10726249" cy="4592105"/>
          </a:xfrm>
          <a:prstGeom prst="rect">
            <a:avLst/>
          </a:prstGeom>
          <a:ln w="12700">
            <a:miter lim="400000"/>
          </a:ln>
        </p:spPr>
      </p:pic>
      <p:sp>
        <p:nvSpPr>
          <p:cNvPr id="495" name="３億枚の巨大なデータセット(JFT-300M)で…"/>
          <p:cNvSpPr txBox="1"/>
          <p:nvPr/>
        </p:nvSpPr>
        <p:spPr>
          <a:xfrm>
            <a:off x="13970658" y="8998810"/>
            <a:ext cx="9616149"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３億枚の巨大なデータセット(JFT-300M)で</a:t>
            </a:r>
          </a:p>
          <a:p>
            <a:pPr algn="l">
              <a:defRPr sz="3700"/>
            </a:pPr>
            <a:r>
              <a:t>事前学習すると高い精度</a:t>
            </a:r>
          </a:p>
        </p:txBody>
      </p:sp>
      <p:sp>
        <p:nvSpPr>
          <p:cNvPr id="496" name="Encoder Block"/>
          <p:cNvSpPr txBox="1"/>
          <p:nvPr/>
        </p:nvSpPr>
        <p:spPr>
          <a:xfrm>
            <a:off x="8862268" y="4270908"/>
            <a:ext cx="3360927" cy="482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Encoder Block</a:t>
            </a:r>
          </a:p>
        </p:txBody>
      </p:sp>
      <p:sp>
        <p:nvSpPr>
          <p:cNvPr id="497" name="CNNを使っていない"/>
          <p:cNvSpPr txBox="1"/>
          <p:nvPr/>
        </p:nvSpPr>
        <p:spPr>
          <a:xfrm>
            <a:off x="15274631" y="11498602"/>
            <a:ext cx="6417883"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300"/>
            </a:lvl1pPr>
          </a:lstStyle>
          <a:p>
            <a:r>
              <a:t>CNNを使っていない</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00" name="MLP復活？"/>
          <p:cNvSpPr txBox="1"/>
          <p:nvPr/>
        </p:nvSpPr>
        <p:spPr>
          <a:xfrm>
            <a:off x="10133844" y="383956"/>
            <a:ext cx="4116312"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MLP復活？</a:t>
            </a:r>
          </a:p>
        </p:txBody>
      </p:sp>
      <p:sp>
        <p:nvSpPr>
          <p:cNvPr id="501" name="MLP Mixer"/>
          <p:cNvSpPr txBox="1"/>
          <p:nvPr/>
        </p:nvSpPr>
        <p:spPr>
          <a:xfrm>
            <a:off x="10379268" y="2020246"/>
            <a:ext cx="3215057" cy="65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lvl1pPr>
          </a:lstStyle>
          <a:p>
            <a:r>
              <a:t>MLP Mixer</a:t>
            </a:r>
          </a:p>
        </p:txBody>
      </p:sp>
      <p:sp>
        <p:nvSpPr>
          <p:cNvPr id="502" name="・Skip接続、パッチの分割などは行なっているがTransformerのアテンションや…"/>
          <p:cNvSpPr txBox="1"/>
          <p:nvPr/>
        </p:nvSpPr>
        <p:spPr>
          <a:xfrm>
            <a:off x="4340661" y="11235101"/>
            <a:ext cx="17531145"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・Skip接続、パッチの分割などは行なっているがTransformerのアテンションや</a:t>
            </a:r>
          </a:p>
          <a:p>
            <a:pPr algn="l">
              <a:defRPr sz="3700"/>
            </a:pPr>
            <a:r>
              <a:t>　CNNは一切使っていない</a:t>
            </a:r>
          </a:p>
          <a:p>
            <a:pPr algn="l">
              <a:defRPr sz="3700"/>
            </a:pPr>
            <a:r>
              <a:t>・大規模データでの事前学習は必須</a:t>
            </a:r>
          </a:p>
        </p:txBody>
      </p:sp>
      <p:sp>
        <p:nvSpPr>
          <p:cNvPr id="503" name="Iiya Tolstikhin, et al.arXiv(2021)"/>
          <p:cNvSpPr txBox="1"/>
          <p:nvPr/>
        </p:nvSpPr>
        <p:spPr>
          <a:xfrm>
            <a:off x="15794643" y="10236247"/>
            <a:ext cx="752800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atin typeface="+mn-lt"/>
                <a:ea typeface="+mn-ea"/>
                <a:cs typeface="+mn-cs"/>
                <a:sym typeface="ヒラギノ角ゴ ProN W3"/>
              </a:defRPr>
            </a:lvl1pPr>
          </a:lstStyle>
          <a:p>
            <a:r>
              <a:t>Iiya Tolstikhin, et al.arXiv(2021)</a:t>
            </a:r>
          </a:p>
        </p:txBody>
      </p:sp>
      <p:pic>
        <p:nvPicPr>
          <p:cNvPr id="504" name="スクリーンショット 2024-01-25 12.56.30.png" descr="スクリーンショット 2024-01-25 12.56.30.png"/>
          <p:cNvPicPr>
            <a:picLocks noChangeAspect="1"/>
          </p:cNvPicPr>
          <p:nvPr/>
        </p:nvPicPr>
        <p:blipFill>
          <a:blip r:embed="rId2"/>
          <a:stretch>
            <a:fillRect/>
          </a:stretch>
        </p:blipFill>
        <p:spPr>
          <a:xfrm>
            <a:off x="5452646" y="2739303"/>
            <a:ext cx="13068301" cy="6997701"/>
          </a:xfrm>
          <a:prstGeom prst="rect">
            <a:avLst/>
          </a:prstGeom>
          <a:ln w="25400">
            <a:solidFill>
              <a:srgbClr val="000000"/>
            </a:solidFill>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07" name="画像分類"/>
          <p:cNvSpPr txBox="1"/>
          <p:nvPr/>
        </p:nvSpPr>
        <p:spPr>
          <a:xfrm>
            <a:off x="10636249" y="383956"/>
            <a:ext cx="3111501"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画像分類</a:t>
            </a:r>
          </a:p>
        </p:txBody>
      </p:sp>
      <p:sp>
        <p:nvSpPr>
          <p:cNvPr id="508" name="これまで行なってきたMLP、CNN、Transformerの…"/>
          <p:cNvSpPr txBox="1"/>
          <p:nvPr/>
        </p:nvSpPr>
        <p:spPr>
          <a:xfrm>
            <a:off x="5446490" y="2237956"/>
            <a:ext cx="13491020" cy="1479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300"/>
            </a:pPr>
            <a:r>
              <a:t>これまで行なってきたMLP、CNN、Transformerの</a:t>
            </a:r>
          </a:p>
          <a:p>
            <a:pPr algn="l">
              <a:defRPr sz="4300"/>
            </a:pPr>
            <a:r>
              <a:t>いずれも依然開発 or 研究が盛んに行われている</a:t>
            </a:r>
          </a:p>
        </p:txBody>
      </p:sp>
      <p:pic>
        <p:nvPicPr>
          <p:cNvPr id="509" name="スクリーンショット 2024-01-23 18.36.23.png" descr="スクリーンショット 2024-01-23 18.36.23.png"/>
          <p:cNvPicPr>
            <a:picLocks noChangeAspect="1"/>
          </p:cNvPicPr>
          <p:nvPr/>
        </p:nvPicPr>
        <p:blipFill>
          <a:blip r:embed="rId2"/>
          <a:srcRect r="51142" b="62322"/>
          <a:stretch>
            <a:fillRect/>
          </a:stretch>
        </p:blipFill>
        <p:spPr>
          <a:xfrm>
            <a:off x="370114" y="4881062"/>
            <a:ext cx="11174515" cy="4759933"/>
          </a:xfrm>
          <a:prstGeom prst="rect">
            <a:avLst/>
          </a:prstGeom>
          <a:ln w="12700">
            <a:miter lim="400000"/>
          </a:ln>
        </p:spPr>
      </p:pic>
      <p:sp>
        <p:nvSpPr>
          <p:cNvPr id="510" name="S.S. Alahmari et al. IEEE Access.(2022)"/>
          <p:cNvSpPr txBox="1"/>
          <p:nvPr/>
        </p:nvSpPr>
        <p:spPr>
          <a:xfrm>
            <a:off x="1931484" y="10142605"/>
            <a:ext cx="8051674"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S.S. Alahmari et al. IEEE Access.(2022)</a:t>
            </a:r>
          </a:p>
        </p:txBody>
      </p:sp>
      <p:pic>
        <p:nvPicPr>
          <p:cNvPr id="511" name="スクリーンショット 2024-01-23 18.38.56.png" descr="スクリーンショット 2024-01-23 18.38.56.png"/>
          <p:cNvPicPr>
            <a:picLocks noChangeAspect="1"/>
          </p:cNvPicPr>
          <p:nvPr/>
        </p:nvPicPr>
        <p:blipFill>
          <a:blip r:embed="rId3"/>
          <a:stretch>
            <a:fillRect/>
          </a:stretch>
        </p:blipFill>
        <p:spPr>
          <a:xfrm>
            <a:off x="11938847" y="5771764"/>
            <a:ext cx="11907665" cy="3833417"/>
          </a:xfrm>
          <a:prstGeom prst="rect">
            <a:avLst/>
          </a:prstGeom>
          <a:ln w="12700">
            <a:miter lim="400000"/>
          </a:ln>
        </p:spPr>
      </p:pic>
      <p:sp>
        <p:nvSpPr>
          <p:cNvPr id="512" name="J.H.Lee et al. Journal of Denstistry(2018)"/>
          <p:cNvSpPr txBox="1"/>
          <p:nvPr/>
        </p:nvSpPr>
        <p:spPr>
          <a:xfrm>
            <a:off x="13785001" y="10142605"/>
            <a:ext cx="855611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J.H.Lee et al. Journal of Denstistry(2018)</a:t>
            </a:r>
          </a:p>
        </p:txBody>
      </p:sp>
      <p:sp>
        <p:nvSpPr>
          <p:cNvPr id="513" name="COVID19か否か"/>
          <p:cNvSpPr txBox="1"/>
          <p:nvPr/>
        </p:nvSpPr>
        <p:spPr>
          <a:xfrm>
            <a:off x="3732700" y="4963553"/>
            <a:ext cx="4449242"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lvl1pPr>
          </a:lstStyle>
          <a:p>
            <a:r>
              <a:t>COVID19か否か</a:t>
            </a:r>
          </a:p>
        </p:txBody>
      </p:sp>
      <p:sp>
        <p:nvSpPr>
          <p:cNvPr id="514" name="虫歯か否か"/>
          <p:cNvSpPr txBox="1"/>
          <p:nvPr/>
        </p:nvSpPr>
        <p:spPr>
          <a:xfrm>
            <a:off x="16640660" y="4963553"/>
            <a:ext cx="2844801"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lvl1pPr>
          </a:lstStyle>
          <a:p>
            <a:r>
              <a:t>虫歯か否か</a:t>
            </a:r>
          </a:p>
        </p:txBody>
      </p:sp>
      <p:sp>
        <p:nvSpPr>
          <p:cNvPr id="515" name="その他の画像認識での代表的タスク：物体検出とセグメンテーション"/>
          <p:cNvSpPr txBox="1"/>
          <p:nvPr/>
        </p:nvSpPr>
        <p:spPr>
          <a:xfrm>
            <a:off x="4283709" y="12262952"/>
            <a:ext cx="1581658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その他の画像認識での代表的タスク：物体検出とセグメンテーション</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18" name="画像分類：画像を一枚ずつ分類する"/>
          <p:cNvSpPr txBox="1"/>
          <p:nvPr/>
        </p:nvSpPr>
        <p:spPr>
          <a:xfrm>
            <a:off x="6140450" y="2218641"/>
            <a:ext cx="12103100" cy="85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900"/>
            </a:lvl1pPr>
          </a:lstStyle>
          <a:p>
            <a:r>
              <a:t>画像分類：画像を一枚ずつ分類する</a:t>
            </a:r>
          </a:p>
        </p:txBody>
      </p:sp>
      <p:sp>
        <p:nvSpPr>
          <p:cNvPr id="519" name="画像分類以外の代表的なタスク：物体検出とセグメンテーション"/>
          <p:cNvSpPr txBox="1"/>
          <p:nvPr/>
        </p:nvSpPr>
        <p:spPr>
          <a:xfrm>
            <a:off x="3323082" y="456981"/>
            <a:ext cx="1773783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rgbClr val="FFFFFF"/>
                </a:solidFill>
              </a:defRPr>
            </a:lvl1pPr>
          </a:lstStyle>
          <a:p>
            <a:r>
              <a:t>画像分類以外の代表的なタスク：物体検出とセグメンテーション</a:t>
            </a:r>
          </a:p>
        </p:txBody>
      </p:sp>
      <p:sp>
        <p:nvSpPr>
          <p:cNvPr id="520" name="バスケをしている画像"/>
          <p:cNvSpPr txBox="1"/>
          <p:nvPr/>
        </p:nvSpPr>
        <p:spPr>
          <a:xfrm>
            <a:off x="3402045" y="12253469"/>
            <a:ext cx="753986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900"/>
            </a:lvl1pPr>
          </a:lstStyle>
          <a:p>
            <a:r>
              <a:t>バスケをしている画像</a:t>
            </a:r>
          </a:p>
        </p:txBody>
      </p:sp>
      <p:sp>
        <p:nvSpPr>
          <p:cNvPr id="521" name="サッカーをしている画像"/>
          <p:cNvSpPr txBox="1"/>
          <p:nvPr/>
        </p:nvSpPr>
        <p:spPr>
          <a:xfrm>
            <a:off x="13143745" y="12253469"/>
            <a:ext cx="8319136"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900"/>
            </a:lvl1pPr>
          </a:lstStyle>
          <a:p>
            <a:r>
              <a:t>サッカーをしている画像</a:t>
            </a:r>
          </a:p>
        </p:txBody>
      </p:sp>
      <p:pic>
        <p:nvPicPr>
          <p:cNvPr id="522" name="DALL·E 2024-01-25 00.18.36 - An image of three men practicing basketball in a gymnasium, depicted in a realistic style. The men are significantly smaller in size, each engaging in.png" descr="DALL·E 2024-01-25 00.18.36 - An image of three men practicing basketball in a gymnasium, depicted in a realistic style. The men are significantly smaller in size, each engaging in.png"/>
          <p:cNvPicPr>
            <a:picLocks noChangeAspect="1"/>
          </p:cNvPicPr>
          <p:nvPr/>
        </p:nvPicPr>
        <p:blipFill>
          <a:blip r:embed="rId2"/>
          <a:stretch>
            <a:fillRect/>
          </a:stretch>
        </p:blipFill>
        <p:spPr>
          <a:xfrm>
            <a:off x="2221268" y="4139052"/>
            <a:ext cx="7868727" cy="7868728"/>
          </a:xfrm>
          <a:prstGeom prst="rect">
            <a:avLst/>
          </a:prstGeom>
          <a:ln w="25400">
            <a:solidFill>
              <a:srgbClr val="000000"/>
            </a:solidFill>
            <a:miter lim="400000"/>
          </a:ln>
        </p:spPr>
      </p:pic>
      <p:pic>
        <p:nvPicPr>
          <p:cNvPr id="523" name="DALL·E 2024-01-25 00.25.46 - An image of the same three men, now playing soccer in a realistic style. They are on a soccer field, with each man engaged in different soccer activit.png" descr="DALL·E 2024-01-25 00.25.46 - An image of the same three men, now playing soccer in a realistic style. They are on a soccer field, with each man engaged in different soccer activit.png"/>
          <p:cNvPicPr>
            <a:picLocks noChangeAspect="1"/>
          </p:cNvPicPr>
          <p:nvPr/>
        </p:nvPicPr>
        <p:blipFill>
          <a:blip r:embed="rId3"/>
          <a:stretch>
            <a:fillRect/>
          </a:stretch>
        </p:blipFill>
        <p:spPr>
          <a:xfrm>
            <a:off x="13400171" y="4303298"/>
            <a:ext cx="7775117" cy="7775117"/>
          </a:xfrm>
          <a:prstGeom prst="rect">
            <a:avLst/>
          </a:prstGeom>
          <a:ln w="25400">
            <a:solidFill>
              <a:srgbClr val="000000"/>
            </a:solidFill>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26" name="物体検出：画像の中の物体を検出する"/>
          <p:cNvSpPr txBox="1"/>
          <p:nvPr/>
        </p:nvSpPr>
        <p:spPr>
          <a:xfrm>
            <a:off x="1154058" y="2716922"/>
            <a:ext cx="10693401" cy="73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900"/>
            </a:lvl1pPr>
          </a:lstStyle>
          <a:p>
            <a:r>
              <a:t>物体検出：画像の中の物体を検出する</a:t>
            </a:r>
          </a:p>
        </p:txBody>
      </p:sp>
      <p:sp>
        <p:nvSpPr>
          <p:cNvPr id="527" name="画像分類以外の代表的なタスク：物体検出とセグメンテーション"/>
          <p:cNvSpPr txBox="1"/>
          <p:nvPr/>
        </p:nvSpPr>
        <p:spPr>
          <a:xfrm>
            <a:off x="3323082" y="456981"/>
            <a:ext cx="1773783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rgbClr val="FFFFFF"/>
                </a:solidFill>
              </a:defRPr>
            </a:lvl1pPr>
          </a:lstStyle>
          <a:p>
            <a:r>
              <a:t>画像分類以外の代表的なタスク：物体検出とセグメンテーション</a:t>
            </a:r>
          </a:p>
        </p:txBody>
      </p:sp>
      <p:pic>
        <p:nvPicPr>
          <p:cNvPr id="528" name="DALL·E 2024-01-25 00.18.36 - An image of three men practicing basketball in a gymnasium, depicted in a realistic style. The men are significantly smaller in size, each engaging in.png" descr="DALL·E 2024-01-25 00.18.36 - An image of three men practicing basketball in a gymnasium, depicted in a realistic style. The men are significantly smaller in size, each engaging in.png"/>
          <p:cNvPicPr>
            <a:picLocks noChangeAspect="1"/>
          </p:cNvPicPr>
          <p:nvPr/>
        </p:nvPicPr>
        <p:blipFill>
          <a:blip r:embed="rId2"/>
          <a:stretch>
            <a:fillRect/>
          </a:stretch>
        </p:blipFill>
        <p:spPr>
          <a:xfrm>
            <a:off x="2221268" y="4139052"/>
            <a:ext cx="7868727" cy="7868728"/>
          </a:xfrm>
          <a:prstGeom prst="rect">
            <a:avLst/>
          </a:prstGeom>
          <a:ln w="25400">
            <a:solidFill>
              <a:srgbClr val="000000"/>
            </a:solidFill>
            <a:miter lim="400000"/>
          </a:ln>
        </p:spPr>
      </p:pic>
      <p:pic>
        <p:nvPicPr>
          <p:cNvPr id="529" name="DALL·E 2024-01-25 00.25.46 - An image of the same three men, now playing soccer in a realistic style. They are on a soccer field, with each man engaged in different soccer activit.png" descr="DALL·E 2024-01-25 00.25.46 - An image of the same three men, now playing soccer in a realistic style. They are on a soccer field, with each man engaged in different soccer activit.png"/>
          <p:cNvPicPr>
            <a:picLocks noChangeAspect="1"/>
          </p:cNvPicPr>
          <p:nvPr/>
        </p:nvPicPr>
        <p:blipFill>
          <a:blip r:embed="rId3"/>
          <a:stretch>
            <a:fillRect/>
          </a:stretch>
        </p:blipFill>
        <p:spPr>
          <a:xfrm>
            <a:off x="13400171" y="4303298"/>
            <a:ext cx="7775117" cy="7775117"/>
          </a:xfrm>
          <a:prstGeom prst="rect">
            <a:avLst/>
          </a:prstGeom>
          <a:ln w="25400">
            <a:solidFill>
              <a:srgbClr val="000000"/>
            </a:solidFill>
            <a:miter lim="400000"/>
          </a:ln>
        </p:spPr>
      </p:pic>
      <p:sp>
        <p:nvSpPr>
          <p:cNvPr id="530" name="四角形"/>
          <p:cNvSpPr/>
          <p:nvPr/>
        </p:nvSpPr>
        <p:spPr>
          <a:xfrm>
            <a:off x="7822227" y="7438415"/>
            <a:ext cx="2248687" cy="3254088"/>
          </a:xfrm>
          <a:prstGeom prst="rect">
            <a:avLst/>
          </a:prstGeom>
          <a:ln w="50800">
            <a:solidFill>
              <a:schemeClr val="accent3">
                <a:hueOff val="-274225"/>
                <a:satOff val="26768"/>
                <a:lumOff val="11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1" name="四角形"/>
          <p:cNvSpPr/>
          <p:nvPr/>
        </p:nvSpPr>
        <p:spPr>
          <a:xfrm>
            <a:off x="4916034" y="7438415"/>
            <a:ext cx="2479195" cy="3668186"/>
          </a:xfrm>
          <a:prstGeom prst="rect">
            <a:avLst/>
          </a:prstGeom>
          <a:ln w="50800">
            <a:solidFill>
              <a:schemeClr val="accent3">
                <a:hueOff val="-274225"/>
                <a:satOff val="26768"/>
                <a:lumOff val="11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2" name="四角形"/>
          <p:cNvSpPr/>
          <p:nvPr/>
        </p:nvSpPr>
        <p:spPr>
          <a:xfrm>
            <a:off x="2429529" y="7231366"/>
            <a:ext cx="2248687" cy="3254088"/>
          </a:xfrm>
          <a:prstGeom prst="rect">
            <a:avLst/>
          </a:prstGeom>
          <a:ln w="50800">
            <a:solidFill>
              <a:schemeClr val="accent3">
                <a:hueOff val="-274225"/>
                <a:satOff val="26768"/>
                <a:lumOff val="11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33" name="領域抽出(セグメンテーション)…"/>
          <p:cNvSpPr txBox="1"/>
          <p:nvPr/>
        </p:nvSpPr>
        <p:spPr>
          <a:xfrm>
            <a:off x="12976562" y="2133331"/>
            <a:ext cx="10071101" cy="167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900"/>
            </a:pPr>
            <a:r>
              <a:t>領域抽出(セグメンテーション)</a:t>
            </a:r>
          </a:p>
          <a:p>
            <a:pPr algn="l">
              <a:defRPr sz="4900"/>
            </a:pPr>
            <a:r>
              <a:t>：画像の中の物体の範囲を抽出する</a:t>
            </a:r>
          </a:p>
        </p:txBody>
      </p:sp>
      <p:sp>
        <p:nvSpPr>
          <p:cNvPr id="534" name="図形"/>
          <p:cNvSpPr/>
          <p:nvPr/>
        </p:nvSpPr>
        <p:spPr>
          <a:xfrm>
            <a:off x="13729286" y="5854556"/>
            <a:ext cx="1735993" cy="4038886"/>
          </a:xfrm>
          <a:custGeom>
            <a:avLst/>
            <a:gdLst/>
            <a:ahLst/>
            <a:cxnLst>
              <a:cxn ang="0">
                <a:pos x="wd2" y="hd2"/>
              </a:cxn>
              <a:cxn ang="5400000">
                <a:pos x="wd2" y="hd2"/>
              </a:cxn>
              <a:cxn ang="10800000">
                <a:pos x="wd2" y="hd2"/>
              </a:cxn>
              <a:cxn ang="16200000">
                <a:pos x="wd2" y="hd2"/>
              </a:cxn>
            </a:cxnLst>
            <a:rect l="0" t="0" r="r" b="b"/>
            <a:pathLst>
              <a:path w="21532" h="21596" extrusionOk="0">
                <a:moveTo>
                  <a:pt x="2672" y="10297"/>
                </a:moveTo>
                <a:lnTo>
                  <a:pt x="3193" y="10618"/>
                </a:lnTo>
                <a:lnTo>
                  <a:pt x="3322" y="10930"/>
                </a:lnTo>
                <a:lnTo>
                  <a:pt x="3144" y="11409"/>
                </a:lnTo>
                <a:lnTo>
                  <a:pt x="2921" y="11718"/>
                </a:lnTo>
                <a:lnTo>
                  <a:pt x="2445" y="11754"/>
                </a:lnTo>
                <a:lnTo>
                  <a:pt x="2384" y="11346"/>
                </a:lnTo>
                <a:cubicBezTo>
                  <a:pt x="2411" y="11307"/>
                  <a:pt x="2438" y="11269"/>
                  <a:pt x="2465" y="11231"/>
                </a:cubicBezTo>
                <a:cubicBezTo>
                  <a:pt x="2492" y="11192"/>
                  <a:pt x="2519" y="11154"/>
                  <a:pt x="2547" y="11116"/>
                </a:cubicBezTo>
                <a:lnTo>
                  <a:pt x="2009" y="11625"/>
                </a:lnTo>
                <a:lnTo>
                  <a:pt x="2277" y="12216"/>
                </a:lnTo>
                <a:lnTo>
                  <a:pt x="1774" y="12202"/>
                </a:lnTo>
                <a:lnTo>
                  <a:pt x="1363" y="12016"/>
                </a:lnTo>
                <a:lnTo>
                  <a:pt x="656" y="11868"/>
                </a:lnTo>
                <a:cubicBezTo>
                  <a:pt x="662" y="11799"/>
                  <a:pt x="619" y="11731"/>
                  <a:pt x="534" y="11672"/>
                </a:cubicBezTo>
                <a:cubicBezTo>
                  <a:pt x="414" y="11590"/>
                  <a:pt x="221" y="11534"/>
                  <a:pt x="0" y="11516"/>
                </a:cubicBezTo>
                <a:lnTo>
                  <a:pt x="28" y="11072"/>
                </a:lnTo>
                <a:lnTo>
                  <a:pt x="815" y="10087"/>
                </a:lnTo>
                <a:cubicBezTo>
                  <a:pt x="456" y="9439"/>
                  <a:pt x="249" y="8776"/>
                  <a:pt x="198" y="8110"/>
                </a:cubicBezTo>
                <a:cubicBezTo>
                  <a:pt x="157" y="7579"/>
                  <a:pt x="215" y="7048"/>
                  <a:pt x="371" y="6521"/>
                </a:cubicBezTo>
                <a:lnTo>
                  <a:pt x="1554" y="5845"/>
                </a:lnTo>
                <a:cubicBezTo>
                  <a:pt x="2104" y="5664"/>
                  <a:pt x="2555" y="5432"/>
                  <a:pt x="2873" y="5167"/>
                </a:cubicBezTo>
                <a:cubicBezTo>
                  <a:pt x="3126" y="4957"/>
                  <a:pt x="3291" y="4729"/>
                  <a:pt x="3360" y="4494"/>
                </a:cubicBezTo>
                <a:cubicBezTo>
                  <a:pt x="3850" y="4289"/>
                  <a:pt x="4330" y="4079"/>
                  <a:pt x="4799" y="3866"/>
                </a:cubicBezTo>
                <a:cubicBezTo>
                  <a:pt x="5132" y="3715"/>
                  <a:pt x="5459" y="3562"/>
                  <a:pt x="5781" y="3406"/>
                </a:cubicBezTo>
                <a:cubicBezTo>
                  <a:pt x="6676" y="3186"/>
                  <a:pt x="7670" y="3052"/>
                  <a:pt x="8697" y="3013"/>
                </a:cubicBezTo>
                <a:cubicBezTo>
                  <a:pt x="9367" y="2987"/>
                  <a:pt x="10042" y="3003"/>
                  <a:pt x="10715" y="3004"/>
                </a:cubicBezTo>
                <a:cubicBezTo>
                  <a:pt x="11108" y="3005"/>
                  <a:pt x="11506" y="3000"/>
                  <a:pt x="11880" y="2947"/>
                </a:cubicBezTo>
                <a:cubicBezTo>
                  <a:pt x="12386" y="2875"/>
                  <a:pt x="12805" y="2720"/>
                  <a:pt x="13048" y="2515"/>
                </a:cubicBezTo>
                <a:lnTo>
                  <a:pt x="13311" y="2340"/>
                </a:lnTo>
                <a:cubicBezTo>
                  <a:pt x="13030" y="2159"/>
                  <a:pt x="12905" y="1941"/>
                  <a:pt x="12958" y="1725"/>
                </a:cubicBezTo>
                <a:cubicBezTo>
                  <a:pt x="12994" y="1582"/>
                  <a:pt x="13107" y="1445"/>
                  <a:pt x="13288" y="1324"/>
                </a:cubicBezTo>
                <a:cubicBezTo>
                  <a:pt x="13324" y="1056"/>
                  <a:pt x="13521" y="797"/>
                  <a:pt x="13860" y="573"/>
                </a:cubicBezTo>
                <a:cubicBezTo>
                  <a:pt x="14353" y="246"/>
                  <a:pt x="15134" y="7"/>
                  <a:pt x="16033" y="0"/>
                </a:cubicBezTo>
                <a:cubicBezTo>
                  <a:pt x="16513" y="-4"/>
                  <a:pt x="16972" y="63"/>
                  <a:pt x="17420" y="118"/>
                </a:cubicBezTo>
                <a:cubicBezTo>
                  <a:pt x="17885" y="174"/>
                  <a:pt x="18369" y="224"/>
                  <a:pt x="18750" y="361"/>
                </a:cubicBezTo>
                <a:cubicBezTo>
                  <a:pt x="19017" y="458"/>
                  <a:pt x="19201" y="589"/>
                  <a:pt x="19276" y="736"/>
                </a:cubicBezTo>
                <a:cubicBezTo>
                  <a:pt x="19463" y="847"/>
                  <a:pt x="19547" y="985"/>
                  <a:pt x="19510" y="1121"/>
                </a:cubicBezTo>
                <a:cubicBezTo>
                  <a:pt x="19479" y="1236"/>
                  <a:pt x="19364" y="1344"/>
                  <a:pt x="19182" y="1428"/>
                </a:cubicBezTo>
                <a:cubicBezTo>
                  <a:pt x="19151" y="1530"/>
                  <a:pt x="19107" y="1632"/>
                  <a:pt x="19049" y="1732"/>
                </a:cubicBezTo>
                <a:cubicBezTo>
                  <a:pt x="18988" y="1836"/>
                  <a:pt x="18913" y="1939"/>
                  <a:pt x="18823" y="2039"/>
                </a:cubicBezTo>
                <a:cubicBezTo>
                  <a:pt x="18694" y="2144"/>
                  <a:pt x="18568" y="2251"/>
                  <a:pt x="18446" y="2358"/>
                </a:cubicBezTo>
                <a:cubicBezTo>
                  <a:pt x="18275" y="2508"/>
                  <a:pt x="18112" y="2659"/>
                  <a:pt x="17956" y="2812"/>
                </a:cubicBezTo>
                <a:lnTo>
                  <a:pt x="17265" y="3177"/>
                </a:lnTo>
                <a:cubicBezTo>
                  <a:pt x="17089" y="3211"/>
                  <a:pt x="16939" y="3267"/>
                  <a:pt x="16834" y="3337"/>
                </a:cubicBezTo>
                <a:cubicBezTo>
                  <a:pt x="16654" y="3457"/>
                  <a:pt x="16572" y="3628"/>
                  <a:pt x="16235" y="3658"/>
                </a:cubicBezTo>
                <a:cubicBezTo>
                  <a:pt x="15881" y="3691"/>
                  <a:pt x="15507" y="3504"/>
                  <a:pt x="15188" y="3611"/>
                </a:cubicBezTo>
                <a:cubicBezTo>
                  <a:pt x="14981" y="3680"/>
                  <a:pt x="15023" y="3821"/>
                  <a:pt x="15265" y="3865"/>
                </a:cubicBezTo>
                <a:cubicBezTo>
                  <a:pt x="15476" y="4038"/>
                  <a:pt x="15720" y="4202"/>
                  <a:pt x="15994" y="4357"/>
                </a:cubicBezTo>
                <a:cubicBezTo>
                  <a:pt x="16254" y="4504"/>
                  <a:pt x="16540" y="4642"/>
                  <a:pt x="16851" y="4769"/>
                </a:cubicBezTo>
                <a:cubicBezTo>
                  <a:pt x="17036" y="4844"/>
                  <a:pt x="17195" y="4930"/>
                  <a:pt x="17325" y="5024"/>
                </a:cubicBezTo>
                <a:cubicBezTo>
                  <a:pt x="17463" y="5125"/>
                  <a:pt x="17565" y="5234"/>
                  <a:pt x="17628" y="5348"/>
                </a:cubicBezTo>
                <a:lnTo>
                  <a:pt x="17707" y="6162"/>
                </a:lnTo>
                <a:lnTo>
                  <a:pt x="17639" y="6586"/>
                </a:lnTo>
                <a:cubicBezTo>
                  <a:pt x="17493" y="6901"/>
                  <a:pt x="17531" y="7227"/>
                  <a:pt x="17748" y="7535"/>
                </a:cubicBezTo>
                <a:cubicBezTo>
                  <a:pt x="17931" y="7794"/>
                  <a:pt x="18237" y="8034"/>
                  <a:pt x="18407" y="8294"/>
                </a:cubicBezTo>
                <a:cubicBezTo>
                  <a:pt x="18570" y="8544"/>
                  <a:pt x="18603" y="8806"/>
                  <a:pt x="18504" y="9062"/>
                </a:cubicBezTo>
                <a:lnTo>
                  <a:pt x="18757" y="10505"/>
                </a:lnTo>
                <a:lnTo>
                  <a:pt x="19075" y="11555"/>
                </a:lnTo>
                <a:cubicBezTo>
                  <a:pt x="19164" y="11735"/>
                  <a:pt x="19223" y="11918"/>
                  <a:pt x="19252" y="12102"/>
                </a:cubicBezTo>
                <a:cubicBezTo>
                  <a:pt x="19281" y="12282"/>
                  <a:pt x="19281" y="12464"/>
                  <a:pt x="19252" y="12645"/>
                </a:cubicBezTo>
                <a:cubicBezTo>
                  <a:pt x="19131" y="12674"/>
                  <a:pt x="18983" y="12675"/>
                  <a:pt x="18860" y="12647"/>
                </a:cubicBezTo>
                <a:cubicBezTo>
                  <a:pt x="18696" y="12609"/>
                  <a:pt x="18610" y="12530"/>
                  <a:pt x="18649" y="12451"/>
                </a:cubicBezTo>
                <a:lnTo>
                  <a:pt x="17842" y="12212"/>
                </a:lnTo>
                <a:cubicBezTo>
                  <a:pt x="17739" y="12154"/>
                  <a:pt x="17654" y="12090"/>
                  <a:pt x="17590" y="12022"/>
                </a:cubicBezTo>
                <a:cubicBezTo>
                  <a:pt x="17526" y="11954"/>
                  <a:pt x="17483" y="11883"/>
                  <a:pt x="17463" y="11810"/>
                </a:cubicBezTo>
                <a:cubicBezTo>
                  <a:pt x="17401" y="11590"/>
                  <a:pt x="17546" y="11367"/>
                  <a:pt x="17866" y="11192"/>
                </a:cubicBezTo>
                <a:lnTo>
                  <a:pt x="17285" y="10192"/>
                </a:lnTo>
                <a:lnTo>
                  <a:pt x="16119" y="9399"/>
                </a:lnTo>
                <a:lnTo>
                  <a:pt x="15961" y="8651"/>
                </a:lnTo>
                <a:lnTo>
                  <a:pt x="15862" y="8199"/>
                </a:lnTo>
                <a:lnTo>
                  <a:pt x="15443" y="7314"/>
                </a:lnTo>
                <a:lnTo>
                  <a:pt x="14479" y="8412"/>
                </a:lnTo>
                <a:lnTo>
                  <a:pt x="14122" y="9003"/>
                </a:lnTo>
                <a:lnTo>
                  <a:pt x="14019" y="9567"/>
                </a:lnTo>
                <a:lnTo>
                  <a:pt x="14564" y="10098"/>
                </a:lnTo>
                <a:lnTo>
                  <a:pt x="15157" y="10655"/>
                </a:lnTo>
                <a:lnTo>
                  <a:pt x="15652" y="11069"/>
                </a:lnTo>
                <a:lnTo>
                  <a:pt x="16754" y="11501"/>
                </a:lnTo>
                <a:lnTo>
                  <a:pt x="17389" y="12001"/>
                </a:lnTo>
                <a:cubicBezTo>
                  <a:pt x="18216" y="12248"/>
                  <a:pt x="18928" y="12560"/>
                  <a:pt x="19487" y="12920"/>
                </a:cubicBezTo>
                <a:cubicBezTo>
                  <a:pt x="19900" y="13186"/>
                  <a:pt x="20225" y="13476"/>
                  <a:pt x="20453" y="13780"/>
                </a:cubicBezTo>
                <a:lnTo>
                  <a:pt x="21271" y="14997"/>
                </a:lnTo>
                <a:cubicBezTo>
                  <a:pt x="21533" y="15254"/>
                  <a:pt x="21600" y="15541"/>
                  <a:pt x="21463" y="15816"/>
                </a:cubicBezTo>
                <a:cubicBezTo>
                  <a:pt x="21381" y="15979"/>
                  <a:pt x="21228" y="16135"/>
                  <a:pt x="21011" y="16274"/>
                </a:cubicBezTo>
                <a:cubicBezTo>
                  <a:pt x="20574" y="16332"/>
                  <a:pt x="20128" y="16377"/>
                  <a:pt x="19676" y="16408"/>
                </a:cubicBezTo>
                <a:cubicBezTo>
                  <a:pt x="19050" y="16450"/>
                  <a:pt x="18416" y="16465"/>
                  <a:pt x="17783" y="16453"/>
                </a:cubicBezTo>
                <a:lnTo>
                  <a:pt x="16664" y="16454"/>
                </a:lnTo>
                <a:lnTo>
                  <a:pt x="15524" y="16698"/>
                </a:lnTo>
                <a:lnTo>
                  <a:pt x="15034" y="17516"/>
                </a:lnTo>
                <a:lnTo>
                  <a:pt x="14352" y="18230"/>
                </a:lnTo>
                <a:lnTo>
                  <a:pt x="13985" y="18989"/>
                </a:lnTo>
                <a:lnTo>
                  <a:pt x="14399" y="19707"/>
                </a:lnTo>
                <a:lnTo>
                  <a:pt x="15446" y="20249"/>
                </a:lnTo>
                <a:cubicBezTo>
                  <a:pt x="15923" y="20482"/>
                  <a:pt x="16550" y="20649"/>
                  <a:pt x="17248" y="20727"/>
                </a:cubicBezTo>
                <a:cubicBezTo>
                  <a:pt x="17936" y="20804"/>
                  <a:pt x="18675" y="20929"/>
                  <a:pt x="18529" y="21186"/>
                </a:cubicBezTo>
                <a:cubicBezTo>
                  <a:pt x="18440" y="21341"/>
                  <a:pt x="18051" y="21397"/>
                  <a:pt x="17696" y="21433"/>
                </a:cubicBezTo>
                <a:cubicBezTo>
                  <a:pt x="17011" y="21502"/>
                  <a:pt x="16318" y="21557"/>
                  <a:pt x="15599" y="21596"/>
                </a:cubicBezTo>
                <a:lnTo>
                  <a:pt x="12961" y="21586"/>
                </a:lnTo>
                <a:lnTo>
                  <a:pt x="11126" y="21586"/>
                </a:lnTo>
                <a:cubicBezTo>
                  <a:pt x="10650" y="21538"/>
                  <a:pt x="10191" y="21460"/>
                  <a:pt x="9766" y="21355"/>
                </a:cubicBezTo>
                <a:cubicBezTo>
                  <a:pt x="9549" y="21302"/>
                  <a:pt x="9338" y="21240"/>
                  <a:pt x="9195" y="21151"/>
                </a:cubicBezTo>
                <a:cubicBezTo>
                  <a:pt x="8876" y="20954"/>
                  <a:pt x="8954" y="20684"/>
                  <a:pt x="9376" y="20526"/>
                </a:cubicBezTo>
                <a:lnTo>
                  <a:pt x="10379" y="19727"/>
                </a:lnTo>
                <a:lnTo>
                  <a:pt x="10919" y="18969"/>
                </a:lnTo>
                <a:lnTo>
                  <a:pt x="11465" y="17962"/>
                </a:lnTo>
                <a:lnTo>
                  <a:pt x="11452" y="17501"/>
                </a:lnTo>
                <a:lnTo>
                  <a:pt x="10246" y="17775"/>
                </a:lnTo>
                <a:lnTo>
                  <a:pt x="9570" y="18394"/>
                </a:lnTo>
                <a:lnTo>
                  <a:pt x="9110" y="18885"/>
                </a:lnTo>
                <a:lnTo>
                  <a:pt x="7984" y="19810"/>
                </a:lnTo>
                <a:cubicBezTo>
                  <a:pt x="8000" y="19955"/>
                  <a:pt x="7704" y="20070"/>
                  <a:pt x="7372" y="20048"/>
                </a:cubicBezTo>
                <a:cubicBezTo>
                  <a:pt x="7166" y="20034"/>
                  <a:pt x="7001" y="19967"/>
                  <a:pt x="6960" y="19878"/>
                </a:cubicBezTo>
                <a:lnTo>
                  <a:pt x="6738" y="19612"/>
                </a:lnTo>
                <a:cubicBezTo>
                  <a:pt x="6530" y="19669"/>
                  <a:pt x="6253" y="19644"/>
                  <a:pt x="6116" y="19555"/>
                </a:cubicBezTo>
                <a:cubicBezTo>
                  <a:pt x="5945" y="19445"/>
                  <a:pt x="6053" y="19313"/>
                  <a:pt x="6151" y="19198"/>
                </a:cubicBezTo>
                <a:cubicBezTo>
                  <a:pt x="6242" y="19091"/>
                  <a:pt x="6329" y="18982"/>
                  <a:pt x="6411" y="18870"/>
                </a:cubicBezTo>
                <a:lnTo>
                  <a:pt x="6524" y="17949"/>
                </a:lnTo>
                <a:lnTo>
                  <a:pt x="6510" y="17227"/>
                </a:lnTo>
                <a:cubicBezTo>
                  <a:pt x="6301" y="17116"/>
                  <a:pt x="6183" y="16978"/>
                  <a:pt x="6175" y="16834"/>
                </a:cubicBezTo>
                <a:cubicBezTo>
                  <a:pt x="6166" y="16654"/>
                  <a:pt x="6329" y="16480"/>
                  <a:pt x="6626" y="16353"/>
                </a:cubicBezTo>
                <a:lnTo>
                  <a:pt x="8656" y="16019"/>
                </a:lnTo>
                <a:lnTo>
                  <a:pt x="10432" y="16296"/>
                </a:lnTo>
                <a:lnTo>
                  <a:pt x="11336" y="16154"/>
                </a:lnTo>
                <a:lnTo>
                  <a:pt x="12118" y="15737"/>
                </a:lnTo>
                <a:lnTo>
                  <a:pt x="13009" y="15200"/>
                </a:lnTo>
                <a:lnTo>
                  <a:pt x="13505" y="14874"/>
                </a:lnTo>
                <a:lnTo>
                  <a:pt x="13143" y="14499"/>
                </a:lnTo>
                <a:lnTo>
                  <a:pt x="12739" y="14270"/>
                </a:lnTo>
                <a:lnTo>
                  <a:pt x="11788" y="14143"/>
                </a:lnTo>
                <a:lnTo>
                  <a:pt x="10897" y="13847"/>
                </a:lnTo>
                <a:lnTo>
                  <a:pt x="9492" y="13326"/>
                </a:lnTo>
                <a:lnTo>
                  <a:pt x="8401" y="12989"/>
                </a:lnTo>
                <a:lnTo>
                  <a:pt x="7310" y="12707"/>
                </a:lnTo>
                <a:lnTo>
                  <a:pt x="6005" y="12315"/>
                </a:lnTo>
                <a:lnTo>
                  <a:pt x="5117" y="11539"/>
                </a:lnTo>
                <a:lnTo>
                  <a:pt x="4992" y="10711"/>
                </a:lnTo>
                <a:lnTo>
                  <a:pt x="4731" y="9640"/>
                </a:lnTo>
                <a:lnTo>
                  <a:pt x="5265" y="8643"/>
                </a:lnTo>
                <a:lnTo>
                  <a:pt x="5361" y="7951"/>
                </a:lnTo>
                <a:lnTo>
                  <a:pt x="5764" y="7305"/>
                </a:lnTo>
                <a:lnTo>
                  <a:pt x="5749" y="6723"/>
                </a:lnTo>
                <a:lnTo>
                  <a:pt x="5477" y="6021"/>
                </a:lnTo>
                <a:lnTo>
                  <a:pt x="4645" y="6359"/>
                </a:lnTo>
                <a:lnTo>
                  <a:pt x="3089" y="6756"/>
                </a:lnTo>
                <a:lnTo>
                  <a:pt x="3083" y="7683"/>
                </a:lnTo>
                <a:lnTo>
                  <a:pt x="2859" y="8904"/>
                </a:lnTo>
                <a:lnTo>
                  <a:pt x="2509" y="9721"/>
                </a:lnTo>
                <a:lnTo>
                  <a:pt x="2672" y="10297"/>
                </a:lnTo>
                <a:close/>
              </a:path>
            </a:pathLst>
          </a:custGeom>
          <a:solidFill>
            <a:schemeClr val="accent5">
              <a:hueOff val="-82419"/>
              <a:satOff val="-9513"/>
              <a:lumOff val="-16343"/>
              <a:alpha val="69902"/>
            </a:schemeClr>
          </a:solidFill>
          <a:ln w="12700">
            <a:solidFill>
              <a:srgbClr val="000000">
                <a:alpha val="69902"/>
              </a:srgbClr>
            </a:solidFill>
            <a:miter lim="400000"/>
          </a:ln>
        </p:spPr>
        <p:txBody>
          <a:bodyPr lIns="50800" tIns="50800" rIns="50800" bIns="50800" anchor="ctr"/>
          <a:lstStyle/>
          <a:p>
            <a:pPr>
              <a:defRPr sz="2800"/>
            </a:pPr>
            <a:endParaRPr/>
          </a:p>
        </p:txBody>
      </p:sp>
      <p:sp>
        <p:nvSpPr>
          <p:cNvPr id="535" name="図形"/>
          <p:cNvSpPr/>
          <p:nvPr/>
        </p:nvSpPr>
        <p:spPr>
          <a:xfrm>
            <a:off x="16360325" y="5784651"/>
            <a:ext cx="2249045" cy="4370303"/>
          </a:xfrm>
          <a:custGeom>
            <a:avLst/>
            <a:gdLst/>
            <a:ahLst/>
            <a:cxnLst>
              <a:cxn ang="0">
                <a:pos x="wd2" y="hd2"/>
              </a:cxn>
              <a:cxn ang="5400000">
                <a:pos x="wd2" y="hd2"/>
              </a:cxn>
              <a:cxn ang="10800000">
                <a:pos x="wd2" y="hd2"/>
              </a:cxn>
              <a:cxn ang="16200000">
                <a:pos x="wd2" y="hd2"/>
              </a:cxn>
            </a:cxnLst>
            <a:rect l="0" t="0" r="r" b="b"/>
            <a:pathLst>
              <a:path w="21518" h="21537" extrusionOk="0">
                <a:moveTo>
                  <a:pt x="13964" y="3446"/>
                </a:moveTo>
                <a:lnTo>
                  <a:pt x="13009" y="3330"/>
                </a:lnTo>
                <a:lnTo>
                  <a:pt x="12537" y="3244"/>
                </a:lnTo>
                <a:lnTo>
                  <a:pt x="12027" y="3231"/>
                </a:lnTo>
                <a:lnTo>
                  <a:pt x="10677" y="2955"/>
                </a:lnTo>
                <a:lnTo>
                  <a:pt x="10549" y="2565"/>
                </a:lnTo>
                <a:cubicBezTo>
                  <a:pt x="10740" y="2535"/>
                  <a:pt x="10907" y="2476"/>
                  <a:pt x="11029" y="2395"/>
                </a:cubicBezTo>
                <a:cubicBezTo>
                  <a:pt x="11181" y="2293"/>
                  <a:pt x="11248" y="2167"/>
                  <a:pt x="11294" y="2040"/>
                </a:cubicBezTo>
                <a:cubicBezTo>
                  <a:pt x="11369" y="1832"/>
                  <a:pt x="11390" y="1620"/>
                  <a:pt x="11426" y="1409"/>
                </a:cubicBezTo>
                <a:cubicBezTo>
                  <a:pt x="11455" y="1236"/>
                  <a:pt x="11494" y="1060"/>
                  <a:pt x="11409" y="892"/>
                </a:cubicBezTo>
                <a:cubicBezTo>
                  <a:pt x="11315" y="705"/>
                  <a:pt x="11077" y="545"/>
                  <a:pt x="10751" y="449"/>
                </a:cubicBezTo>
                <a:cubicBezTo>
                  <a:pt x="10280" y="262"/>
                  <a:pt x="9741" y="126"/>
                  <a:pt x="9166" y="47"/>
                </a:cubicBezTo>
                <a:cubicBezTo>
                  <a:pt x="8839" y="2"/>
                  <a:pt x="8500" y="-23"/>
                  <a:pt x="8178" y="30"/>
                </a:cubicBezTo>
                <a:cubicBezTo>
                  <a:pt x="7820" y="88"/>
                  <a:pt x="7548" y="235"/>
                  <a:pt x="7205" y="313"/>
                </a:cubicBezTo>
                <a:cubicBezTo>
                  <a:pt x="6697" y="428"/>
                  <a:pt x="6006" y="461"/>
                  <a:pt x="5967" y="745"/>
                </a:cubicBezTo>
                <a:cubicBezTo>
                  <a:pt x="5947" y="895"/>
                  <a:pt x="6174" y="1024"/>
                  <a:pt x="6465" y="1027"/>
                </a:cubicBezTo>
                <a:cubicBezTo>
                  <a:pt x="6488" y="1115"/>
                  <a:pt x="6510" y="1203"/>
                  <a:pt x="6533" y="1291"/>
                </a:cubicBezTo>
                <a:cubicBezTo>
                  <a:pt x="6584" y="1491"/>
                  <a:pt x="6636" y="1690"/>
                  <a:pt x="6688" y="1890"/>
                </a:cubicBezTo>
                <a:cubicBezTo>
                  <a:pt x="6773" y="2044"/>
                  <a:pt x="6876" y="2195"/>
                  <a:pt x="6995" y="2342"/>
                </a:cubicBezTo>
                <a:cubicBezTo>
                  <a:pt x="7163" y="2550"/>
                  <a:pt x="7364" y="2751"/>
                  <a:pt x="7502" y="2964"/>
                </a:cubicBezTo>
                <a:cubicBezTo>
                  <a:pt x="7595" y="3110"/>
                  <a:pt x="7657" y="3260"/>
                  <a:pt x="7688" y="3412"/>
                </a:cubicBezTo>
                <a:cubicBezTo>
                  <a:pt x="7304" y="3424"/>
                  <a:pt x="6924" y="3463"/>
                  <a:pt x="6560" y="3528"/>
                </a:cubicBezTo>
                <a:cubicBezTo>
                  <a:pt x="6076" y="3613"/>
                  <a:pt x="5627" y="3743"/>
                  <a:pt x="5144" y="3830"/>
                </a:cubicBezTo>
                <a:cubicBezTo>
                  <a:pt x="4681" y="3913"/>
                  <a:pt x="4177" y="3961"/>
                  <a:pt x="3809" y="4130"/>
                </a:cubicBezTo>
                <a:cubicBezTo>
                  <a:pt x="3363" y="4336"/>
                  <a:pt x="3246" y="4655"/>
                  <a:pt x="3083" y="4951"/>
                </a:cubicBezTo>
                <a:cubicBezTo>
                  <a:pt x="2907" y="5272"/>
                  <a:pt x="2655" y="5580"/>
                  <a:pt x="2334" y="5868"/>
                </a:cubicBezTo>
                <a:lnTo>
                  <a:pt x="2237" y="6303"/>
                </a:lnTo>
                <a:cubicBezTo>
                  <a:pt x="2351" y="6430"/>
                  <a:pt x="2376" y="6572"/>
                  <a:pt x="2309" y="6707"/>
                </a:cubicBezTo>
                <a:cubicBezTo>
                  <a:pt x="2191" y="6943"/>
                  <a:pt x="1812" y="7116"/>
                  <a:pt x="1624" y="7339"/>
                </a:cubicBezTo>
                <a:cubicBezTo>
                  <a:pt x="1311" y="7709"/>
                  <a:pt x="1558" y="8119"/>
                  <a:pt x="1668" y="8516"/>
                </a:cubicBezTo>
                <a:cubicBezTo>
                  <a:pt x="1765" y="8865"/>
                  <a:pt x="1749" y="9220"/>
                  <a:pt x="1620" y="9566"/>
                </a:cubicBezTo>
                <a:cubicBezTo>
                  <a:pt x="1450" y="9638"/>
                  <a:pt x="1259" y="9695"/>
                  <a:pt x="1053" y="9735"/>
                </a:cubicBezTo>
                <a:cubicBezTo>
                  <a:pt x="965" y="9753"/>
                  <a:pt x="874" y="9767"/>
                  <a:pt x="784" y="9783"/>
                </a:cubicBezTo>
                <a:cubicBezTo>
                  <a:pt x="610" y="9813"/>
                  <a:pt x="437" y="9851"/>
                  <a:pt x="301" y="9915"/>
                </a:cubicBezTo>
                <a:cubicBezTo>
                  <a:pt x="-64" y="10088"/>
                  <a:pt x="-68" y="10373"/>
                  <a:pt x="133" y="10615"/>
                </a:cubicBezTo>
                <a:cubicBezTo>
                  <a:pt x="256" y="10763"/>
                  <a:pt x="446" y="10894"/>
                  <a:pt x="688" y="10997"/>
                </a:cubicBezTo>
                <a:lnTo>
                  <a:pt x="1466" y="11254"/>
                </a:lnTo>
                <a:cubicBezTo>
                  <a:pt x="1669" y="11138"/>
                  <a:pt x="1858" y="11016"/>
                  <a:pt x="2032" y="10887"/>
                </a:cubicBezTo>
                <a:cubicBezTo>
                  <a:pt x="2385" y="10626"/>
                  <a:pt x="2674" y="10341"/>
                  <a:pt x="2808" y="10029"/>
                </a:cubicBezTo>
                <a:cubicBezTo>
                  <a:pt x="2966" y="9664"/>
                  <a:pt x="2901" y="9283"/>
                  <a:pt x="3029" y="8915"/>
                </a:cubicBezTo>
                <a:cubicBezTo>
                  <a:pt x="3149" y="8571"/>
                  <a:pt x="3432" y="8251"/>
                  <a:pt x="3630" y="7918"/>
                </a:cubicBezTo>
                <a:cubicBezTo>
                  <a:pt x="3717" y="7772"/>
                  <a:pt x="3787" y="7623"/>
                  <a:pt x="3841" y="7473"/>
                </a:cubicBezTo>
                <a:cubicBezTo>
                  <a:pt x="4086" y="7290"/>
                  <a:pt x="4344" y="7112"/>
                  <a:pt x="4614" y="6939"/>
                </a:cubicBezTo>
                <a:cubicBezTo>
                  <a:pt x="4871" y="6775"/>
                  <a:pt x="5138" y="6615"/>
                  <a:pt x="5417" y="6461"/>
                </a:cubicBezTo>
                <a:lnTo>
                  <a:pt x="7435" y="11404"/>
                </a:lnTo>
                <a:cubicBezTo>
                  <a:pt x="7475" y="12120"/>
                  <a:pt x="7602" y="12833"/>
                  <a:pt x="7817" y="13540"/>
                </a:cubicBezTo>
                <a:cubicBezTo>
                  <a:pt x="7962" y="14017"/>
                  <a:pt x="8146" y="14491"/>
                  <a:pt x="8370" y="14961"/>
                </a:cubicBezTo>
                <a:cubicBezTo>
                  <a:pt x="8388" y="15223"/>
                  <a:pt x="8332" y="15485"/>
                  <a:pt x="8202" y="15739"/>
                </a:cubicBezTo>
                <a:cubicBezTo>
                  <a:pt x="7987" y="16158"/>
                  <a:pt x="7580" y="16541"/>
                  <a:pt x="7298" y="16948"/>
                </a:cubicBezTo>
                <a:cubicBezTo>
                  <a:pt x="6986" y="17397"/>
                  <a:pt x="6828" y="17870"/>
                  <a:pt x="6516" y="18319"/>
                </a:cubicBezTo>
                <a:cubicBezTo>
                  <a:pt x="6292" y="18642"/>
                  <a:pt x="5991" y="18949"/>
                  <a:pt x="5619" y="19233"/>
                </a:cubicBezTo>
                <a:cubicBezTo>
                  <a:pt x="5336" y="19289"/>
                  <a:pt x="5028" y="19299"/>
                  <a:pt x="4733" y="19262"/>
                </a:cubicBezTo>
                <a:cubicBezTo>
                  <a:pt x="4337" y="19212"/>
                  <a:pt x="3967" y="19076"/>
                  <a:pt x="3557" y="19117"/>
                </a:cubicBezTo>
                <a:cubicBezTo>
                  <a:pt x="3302" y="19143"/>
                  <a:pt x="3091" y="19236"/>
                  <a:pt x="3002" y="19362"/>
                </a:cubicBezTo>
                <a:cubicBezTo>
                  <a:pt x="2882" y="19432"/>
                  <a:pt x="2809" y="19520"/>
                  <a:pt x="2794" y="19613"/>
                </a:cubicBezTo>
                <a:cubicBezTo>
                  <a:pt x="2759" y="19836"/>
                  <a:pt x="3030" y="20021"/>
                  <a:pt x="3309" y="20180"/>
                </a:cubicBezTo>
                <a:cubicBezTo>
                  <a:pt x="3692" y="20398"/>
                  <a:pt x="4120" y="20593"/>
                  <a:pt x="4588" y="20763"/>
                </a:cubicBezTo>
                <a:cubicBezTo>
                  <a:pt x="4581" y="20952"/>
                  <a:pt x="4713" y="21136"/>
                  <a:pt x="4958" y="21278"/>
                </a:cubicBezTo>
                <a:cubicBezTo>
                  <a:pt x="5313" y="21484"/>
                  <a:pt x="5855" y="21577"/>
                  <a:pt x="6379" y="21521"/>
                </a:cubicBezTo>
                <a:cubicBezTo>
                  <a:pt x="6671" y="21467"/>
                  <a:pt x="6923" y="21368"/>
                  <a:pt x="7099" y="21236"/>
                </a:cubicBezTo>
                <a:cubicBezTo>
                  <a:pt x="7546" y="20905"/>
                  <a:pt x="7427" y="20476"/>
                  <a:pt x="7547" y="20083"/>
                </a:cubicBezTo>
                <a:cubicBezTo>
                  <a:pt x="7777" y="19332"/>
                  <a:pt x="8830" y="18757"/>
                  <a:pt x="9585" y="18124"/>
                </a:cubicBezTo>
                <a:cubicBezTo>
                  <a:pt x="10180" y="17624"/>
                  <a:pt x="10607" y="17074"/>
                  <a:pt x="10841" y="16494"/>
                </a:cubicBezTo>
                <a:cubicBezTo>
                  <a:pt x="11692" y="16670"/>
                  <a:pt x="12571" y="16807"/>
                  <a:pt x="13468" y="16902"/>
                </a:cubicBezTo>
                <a:cubicBezTo>
                  <a:pt x="14089" y="16969"/>
                  <a:pt x="14720" y="17015"/>
                  <a:pt x="15326" y="17114"/>
                </a:cubicBezTo>
                <a:cubicBezTo>
                  <a:pt x="15719" y="17178"/>
                  <a:pt x="16098" y="17263"/>
                  <a:pt x="16457" y="17368"/>
                </a:cubicBezTo>
                <a:cubicBezTo>
                  <a:pt x="16505" y="17722"/>
                  <a:pt x="16366" y="18076"/>
                  <a:pt x="16055" y="18393"/>
                </a:cubicBezTo>
                <a:cubicBezTo>
                  <a:pt x="15833" y="18620"/>
                  <a:pt x="15548" y="18889"/>
                  <a:pt x="15904" y="19078"/>
                </a:cubicBezTo>
                <a:cubicBezTo>
                  <a:pt x="15964" y="19110"/>
                  <a:pt x="16041" y="19133"/>
                  <a:pt x="16126" y="19144"/>
                </a:cubicBezTo>
                <a:cubicBezTo>
                  <a:pt x="16638" y="19241"/>
                  <a:pt x="17213" y="19186"/>
                  <a:pt x="17624" y="19001"/>
                </a:cubicBezTo>
                <a:cubicBezTo>
                  <a:pt x="18266" y="18710"/>
                  <a:pt x="18283" y="18230"/>
                  <a:pt x="18506" y="17808"/>
                </a:cubicBezTo>
                <a:cubicBezTo>
                  <a:pt x="18683" y="17475"/>
                  <a:pt x="19009" y="17167"/>
                  <a:pt x="19457" y="16909"/>
                </a:cubicBezTo>
                <a:cubicBezTo>
                  <a:pt x="19387" y="16753"/>
                  <a:pt x="19199" y="16619"/>
                  <a:pt x="18935" y="16534"/>
                </a:cubicBezTo>
                <a:cubicBezTo>
                  <a:pt x="18362" y="16351"/>
                  <a:pt x="17641" y="16453"/>
                  <a:pt x="16986" y="16389"/>
                </a:cubicBezTo>
                <a:cubicBezTo>
                  <a:pt x="15654" y="16258"/>
                  <a:pt x="14936" y="15511"/>
                  <a:pt x="13655" y="15284"/>
                </a:cubicBezTo>
                <a:cubicBezTo>
                  <a:pt x="13179" y="15200"/>
                  <a:pt x="12662" y="15197"/>
                  <a:pt x="12183" y="15277"/>
                </a:cubicBezTo>
                <a:lnTo>
                  <a:pt x="11917" y="14427"/>
                </a:lnTo>
                <a:cubicBezTo>
                  <a:pt x="12144" y="14400"/>
                  <a:pt x="12357" y="14350"/>
                  <a:pt x="12545" y="14279"/>
                </a:cubicBezTo>
                <a:cubicBezTo>
                  <a:pt x="13478" y="13929"/>
                  <a:pt x="13510" y="13268"/>
                  <a:pt x="13866" y="12709"/>
                </a:cubicBezTo>
                <a:cubicBezTo>
                  <a:pt x="14180" y="12216"/>
                  <a:pt x="14797" y="11775"/>
                  <a:pt x="14980" y="11254"/>
                </a:cubicBezTo>
                <a:cubicBezTo>
                  <a:pt x="15226" y="10553"/>
                  <a:pt x="14629" y="9870"/>
                  <a:pt x="14416" y="9171"/>
                </a:cubicBezTo>
                <a:cubicBezTo>
                  <a:pt x="14268" y="8685"/>
                  <a:pt x="14307" y="8193"/>
                  <a:pt x="14328" y="7705"/>
                </a:cubicBezTo>
                <a:cubicBezTo>
                  <a:pt x="14351" y="7164"/>
                  <a:pt x="14353" y="6623"/>
                  <a:pt x="14334" y="6080"/>
                </a:cubicBezTo>
                <a:lnTo>
                  <a:pt x="15431" y="6481"/>
                </a:lnTo>
                <a:cubicBezTo>
                  <a:pt x="15571" y="6829"/>
                  <a:pt x="15874" y="7154"/>
                  <a:pt x="16313" y="7428"/>
                </a:cubicBezTo>
                <a:cubicBezTo>
                  <a:pt x="16743" y="7696"/>
                  <a:pt x="17291" y="7907"/>
                  <a:pt x="17752" y="8161"/>
                </a:cubicBezTo>
                <a:cubicBezTo>
                  <a:pt x="18317" y="8473"/>
                  <a:pt x="18739" y="8843"/>
                  <a:pt x="19171" y="9207"/>
                </a:cubicBezTo>
                <a:cubicBezTo>
                  <a:pt x="19644" y="9606"/>
                  <a:pt x="20133" y="10001"/>
                  <a:pt x="20637" y="10391"/>
                </a:cubicBezTo>
                <a:cubicBezTo>
                  <a:pt x="20770" y="10454"/>
                  <a:pt x="20965" y="10470"/>
                  <a:pt x="21130" y="10431"/>
                </a:cubicBezTo>
                <a:cubicBezTo>
                  <a:pt x="21384" y="10371"/>
                  <a:pt x="21465" y="10217"/>
                  <a:pt x="21497" y="10071"/>
                </a:cubicBezTo>
                <a:cubicBezTo>
                  <a:pt x="21524" y="9950"/>
                  <a:pt x="21532" y="9827"/>
                  <a:pt x="21476" y="9709"/>
                </a:cubicBezTo>
                <a:cubicBezTo>
                  <a:pt x="21280" y="9292"/>
                  <a:pt x="20447" y="9086"/>
                  <a:pt x="19888" y="8779"/>
                </a:cubicBezTo>
                <a:cubicBezTo>
                  <a:pt x="19198" y="8400"/>
                  <a:pt x="18942" y="7888"/>
                  <a:pt x="18564" y="7424"/>
                </a:cubicBezTo>
                <a:cubicBezTo>
                  <a:pt x="18098" y="6851"/>
                  <a:pt x="17432" y="6324"/>
                  <a:pt x="16590" y="5869"/>
                </a:cubicBezTo>
                <a:cubicBezTo>
                  <a:pt x="16544" y="5482"/>
                  <a:pt x="16380" y="5106"/>
                  <a:pt x="16112" y="4753"/>
                </a:cubicBezTo>
                <a:cubicBezTo>
                  <a:pt x="15832" y="4386"/>
                  <a:pt x="15435" y="4037"/>
                  <a:pt x="14858" y="3764"/>
                </a:cubicBezTo>
                <a:cubicBezTo>
                  <a:pt x="14590" y="3637"/>
                  <a:pt x="14289" y="3530"/>
                  <a:pt x="13964" y="3446"/>
                </a:cubicBezTo>
                <a:close/>
              </a:path>
            </a:pathLst>
          </a:custGeom>
          <a:solidFill>
            <a:schemeClr val="accent5">
              <a:hueOff val="-82419"/>
              <a:satOff val="-9513"/>
              <a:lumOff val="-16343"/>
              <a:alpha val="68843"/>
            </a:schemeClr>
          </a:solidFill>
          <a:ln>
            <a:solidFill>
              <a:srgbClr val="000000">
                <a:alpha val="68843"/>
              </a:srgbClr>
            </a:solidFill>
            <a:miter lim="400000"/>
          </a:ln>
        </p:spPr>
        <p:txBody>
          <a:bodyPr lIns="50800" tIns="50800" rIns="50800" bIns="50800" anchor="ctr"/>
          <a:lstStyle/>
          <a:p>
            <a:endParaRPr/>
          </a:p>
        </p:txBody>
      </p:sp>
      <p:sp>
        <p:nvSpPr>
          <p:cNvPr id="536" name="図形"/>
          <p:cNvSpPr/>
          <p:nvPr/>
        </p:nvSpPr>
        <p:spPr>
          <a:xfrm>
            <a:off x="18341113" y="4972467"/>
            <a:ext cx="2717212" cy="5851633"/>
          </a:xfrm>
          <a:custGeom>
            <a:avLst/>
            <a:gdLst/>
            <a:ahLst/>
            <a:cxnLst>
              <a:cxn ang="0">
                <a:pos x="wd2" y="hd2"/>
              </a:cxn>
              <a:cxn ang="5400000">
                <a:pos x="wd2" y="hd2"/>
              </a:cxn>
              <a:cxn ang="10800000">
                <a:pos x="wd2" y="hd2"/>
              </a:cxn>
              <a:cxn ang="16200000">
                <a:pos x="wd2" y="hd2"/>
              </a:cxn>
            </a:cxnLst>
            <a:rect l="0" t="0" r="r" b="b"/>
            <a:pathLst>
              <a:path w="21460" h="21514" extrusionOk="0">
                <a:moveTo>
                  <a:pt x="5" y="1105"/>
                </a:moveTo>
                <a:cubicBezTo>
                  <a:pt x="53" y="897"/>
                  <a:pt x="394" y="755"/>
                  <a:pt x="751" y="630"/>
                </a:cubicBezTo>
                <a:cubicBezTo>
                  <a:pt x="1692" y="300"/>
                  <a:pt x="2859" y="-78"/>
                  <a:pt x="4234" y="14"/>
                </a:cubicBezTo>
                <a:cubicBezTo>
                  <a:pt x="5495" y="97"/>
                  <a:pt x="6504" y="548"/>
                  <a:pt x="6690" y="1133"/>
                </a:cubicBezTo>
                <a:cubicBezTo>
                  <a:pt x="6804" y="1494"/>
                  <a:pt x="6586" y="1887"/>
                  <a:pt x="7012" y="2199"/>
                </a:cubicBezTo>
                <a:cubicBezTo>
                  <a:pt x="7856" y="2817"/>
                  <a:pt x="9693" y="2475"/>
                  <a:pt x="11162" y="2588"/>
                </a:cubicBezTo>
                <a:cubicBezTo>
                  <a:pt x="11605" y="2622"/>
                  <a:pt x="12008" y="2698"/>
                  <a:pt x="12366" y="2814"/>
                </a:cubicBezTo>
                <a:cubicBezTo>
                  <a:pt x="12735" y="3010"/>
                  <a:pt x="13134" y="3199"/>
                  <a:pt x="13556" y="3376"/>
                </a:cubicBezTo>
                <a:cubicBezTo>
                  <a:pt x="14742" y="3869"/>
                  <a:pt x="16152" y="4314"/>
                  <a:pt x="17415" y="4761"/>
                </a:cubicBezTo>
                <a:cubicBezTo>
                  <a:pt x="17720" y="4869"/>
                  <a:pt x="18017" y="4983"/>
                  <a:pt x="18277" y="5098"/>
                </a:cubicBezTo>
                <a:cubicBezTo>
                  <a:pt x="18505" y="5199"/>
                  <a:pt x="18708" y="5308"/>
                  <a:pt x="18774" y="5464"/>
                </a:cubicBezTo>
                <a:cubicBezTo>
                  <a:pt x="18889" y="5738"/>
                  <a:pt x="18506" y="5945"/>
                  <a:pt x="18099" y="6147"/>
                </a:cubicBezTo>
                <a:cubicBezTo>
                  <a:pt x="17370" y="6507"/>
                  <a:pt x="16616" y="6886"/>
                  <a:pt x="15856" y="7249"/>
                </a:cubicBezTo>
                <a:cubicBezTo>
                  <a:pt x="16240" y="7644"/>
                  <a:pt x="16579" y="8040"/>
                  <a:pt x="16870" y="8442"/>
                </a:cubicBezTo>
                <a:cubicBezTo>
                  <a:pt x="17122" y="8790"/>
                  <a:pt x="17341" y="9147"/>
                  <a:pt x="17390" y="9523"/>
                </a:cubicBezTo>
                <a:cubicBezTo>
                  <a:pt x="17476" y="10179"/>
                  <a:pt x="16896" y="10797"/>
                  <a:pt x="16915" y="11382"/>
                </a:cubicBezTo>
                <a:cubicBezTo>
                  <a:pt x="16919" y="11498"/>
                  <a:pt x="16905" y="11625"/>
                  <a:pt x="16690" y="11676"/>
                </a:cubicBezTo>
                <a:cubicBezTo>
                  <a:pt x="16535" y="11713"/>
                  <a:pt x="16345" y="11685"/>
                  <a:pt x="16264" y="11613"/>
                </a:cubicBezTo>
                <a:cubicBezTo>
                  <a:pt x="15790" y="11832"/>
                  <a:pt x="15354" y="12069"/>
                  <a:pt x="14961" y="12321"/>
                </a:cubicBezTo>
                <a:cubicBezTo>
                  <a:pt x="14419" y="12668"/>
                  <a:pt x="13962" y="13041"/>
                  <a:pt x="13596" y="13435"/>
                </a:cubicBezTo>
                <a:cubicBezTo>
                  <a:pt x="14273" y="13561"/>
                  <a:pt x="15020" y="13582"/>
                  <a:pt x="15724" y="13495"/>
                </a:cubicBezTo>
                <a:cubicBezTo>
                  <a:pt x="16510" y="13398"/>
                  <a:pt x="17194" y="13172"/>
                  <a:pt x="17978" y="13076"/>
                </a:cubicBezTo>
                <a:cubicBezTo>
                  <a:pt x="18238" y="13045"/>
                  <a:pt x="18505" y="13028"/>
                  <a:pt x="18774" y="13027"/>
                </a:cubicBezTo>
                <a:cubicBezTo>
                  <a:pt x="19123" y="13019"/>
                  <a:pt x="19463" y="13082"/>
                  <a:pt x="19707" y="13199"/>
                </a:cubicBezTo>
                <a:cubicBezTo>
                  <a:pt x="20410" y="13537"/>
                  <a:pt x="20062" y="14050"/>
                  <a:pt x="20268" y="14477"/>
                </a:cubicBezTo>
                <a:cubicBezTo>
                  <a:pt x="20469" y="14895"/>
                  <a:pt x="21179" y="15220"/>
                  <a:pt x="21393" y="15636"/>
                </a:cubicBezTo>
                <a:cubicBezTo>
                  <a:pt x="21558" y="15957"/>
                  <a:pt x="21412" y="16297"/>
                  <a:pt x="20990" y="16564"/>
                </a:cubicBezTo>
                <a:cubicBezTo>
                  <a:pt x="20873" y="16557"/>
                  <a:pt x="20758" y="16545"/>
                  <a:pt x="20648" y="16526"/>
                </a:cubicBezTo>
                <a:cubicBezTo>
                  <a:pt x="19982" y="16413"/>
                  <a:pt x="19614" y="16156"/>
                  <a:pt x="19235" y="15895"/>
                </a:cubicBezTo>
                <a:cubicBezTo>
                  <a:pt x="18830" y="15616"/>
                  <a:pt x="18395" y="15331"/>
                  <a:pt x="17856" y="15098"/>
                </a:cubicBezTo>
                <a:cubicBezTo>
                  <a:pt x="17279" y="14848"/>
                  <a:pt x="16584" y="14663"/>
                  <a:pt x="15844" y="14544"/>
                </a:cubicBezTo>
                <a:cubicBezTo>
                  <a:pt x="14293" y="14293"/>
                  <a:pt x="12593" y="14337"/>
                  <a:pt x="11108" y="14664"/>
                </a:cubicBezTo>
                <a:cubicBezTo>
                  <a:pt x="11066" y="14739"/>
                  <a:pt x="11075" y="14819"/>
                  <a:pt x="11132" y="14893"/>
                </a:cubicBezTo>
                <a:cubicBezTo>
                  <a:pt x="11227" y="15014"/>
                  <a:pt x="11439" y="15102"/>
                  <a:pt x="11645" y="15188"/>
                </a:cubicBezTo>
                <a:cubicBezTo>
                  <a:pt x="12747" y="15645"/>
                  <a:pt x="13835" y="16148"/>
                  <a:pt x="14447" y="16749"/>
                </a:cubicBezTo>
                <a:cubicBezTo>
                  <a:pt x="15055" y="17346"/>
                  <a:pt x="15183" y="18029"/>
                  <a:pt x="15879" y="18599"/>
                </a:cubicBezTo>
                <a:cubicBezTo>
                  <a:pt x="16513" y="19118"/>
                  <a:pt x="17573" y="19515"/>
                  <a:pt x="17961" y="20078"/>
                </a:cubicBezTo>
                <a:cubicBezTo>
                  <a:pt x="18109" y="20294"/>
                  <a:pt x="18146" y="20521"/>
                  <a:pt x="18019" y="20743"/>
                </a:cubicBezTo>
                <a:cubicBezTo>
                  <a:pt x="17964" y="20839"/>
                  <a:pt x="17879" y="20930"/>
                  <a:pt x="17738" y="21004"/>
                </a:cubicBezTo>
                <a:cubicBezTo>
                  <a:pt x="17633" y="21059"/>
                  <a:pt x="17502" y="21102"/>
                  <a:pt x="17355" y="21128"/>
                </a:cubicBezTo>
                <a:cubicBezTo>
                  <a:pt x="15937" y="21272"/>
                  <a:pt x="14502" y="21376"/>
                  <a:pt x="13057" y="21440"/>
                </a:cubicBezTo>
                <a:cubicBezTo>
                  <a:pt x="11828" y="21493"/>
                  <a:pt x="10593" y="21518"/>
                  <a:pt x="9358" y="21512"/>
                </a:cubicBezTo>
                <a:cubicBezTo>
                  <a:pt x="9110" y="21522"/>
                  <a:pt x="8872" y="21464"/>
                  <a:pt x="8748" y="21363"/>
                </a:cubicBezTo>
                <a:cubicBezTo>
                  <a:pt x="8620" y="21260"/>
                  <a:pt x="8635" y="21134"/>
                  <a:pt x="8758" y="21029"/>
                </a:cubicBezTo>
                <a:cubicBezTo>
                  <a:pt x="8948" y="20866"/>
                  <a:pt x="9302" y="20795"/>
                  <a:pt x="9658" y="20721"/>
                </a:cubicBezTo>
                <a:cubicBezTo>
                  <a:pt x="10857" y="20472"/>
                  <a:pt x="12050" y="20170"/>
                  <a:pt x="13173" y="19857"/>
                </a:cubicBezTo>
                <a:cubicBezTo>
                  <a:pt x="13170" y="19814"/>
                  <a:pt x="13168" y="19771"/>
                  <a:pt x="13165" y="19729"/>
                </a:cubicBezTo>
                <a:cubicBezTo>
                  <a:pt x="13146" y="19423"/>
                  <a:pt x="13126" y="19115"/>
                  <a:pt x="12938" y="18823"/>
                </a:cubicBezTo>
                <a:cubicBezTo>
                  <a:pt x="12527" y="18188"/>
                  <a:pt x="11430" y="17733"/>
                  <a:pt x="10575" y="17221"/>
                </a:cubicBezTo>
                <a:cubicBezTo>
                  <a:pt x="9928" y="16834"/>
                  <a:pt x="9403" y="16404"/>
                  <a:pt x="8746" y="16016"/>
                </a:cubicBezTo>
                <a:cubicBezTo>
                  <a:pt x="8242" y="15718"/>
                  <a:pt x="7664" y="15448"/>
                  <a:pt x="7021" y="15211"/>
                </a:cubicBezTo>
                <a:cubicBezTo>
                  <a:pt x="6380" y="15321"/>
                  <a:pt x="5677" y="15327"/>
                  <a:pt x="5029" y="15225"/>
                </a:cubicBezTo>
                <a:cubicBezTo>
                  <a:pt x="4464" y="15137"/>
                  <a:pt x="3969" y="14971"/>
                  <a:pt x="3609" y="14750"/>
                </a:cubicBezTo>
                <a:cubicBezTo>
                  <a:pt x="3477" y="14663"/>
                  <a:pt x="3407" y="14560"/>
                  <a:pt x="3411" y="14454"/>
                </a:cubicBezTo>
                <a:cubicBezTo>
                  <a:pt x="3418" y="14226"/>
                  <a:pt x="3741" y="14039"/>
                  <a:pt x="3963" y="13838"/>
                </a:cubicBezTo>
                <a:cubicBezTo>
                  <a:pt x="4266" y="13563"/>
                  <a:pt x="4379" y="13255"/>
                  <a:pt x="4581" y="12961"/>
                </a:cubicBezTo>
                <a:cubicBezTo>
                  <a:pt x="4949" y="12427"/>
                  <a:pt x="5607" y="11946"/>
                  <a:pt x="6443" y="11533"/>
                </a:cubicBezTo>
                <a:cubicBezTo>
                  <a:pt x="7004" y="11257"/>
                  <a:pt x="7639" y="11014"/>
                  <a:pt x="8192" y="10734"/>
                </a:cubicBezTo>
                <a:cubicBezTo>
                  <a:pt x="8722" y="10466"/>
                  <a:pt x="9173" y="10166"/>
                  <a:pt x="9532" y="9843"/>
                </a:cubicBezTo>
                <a:cubicBezTo>
                  <a:pt x="9473" y="9730"/>
                  <a:pt x="9407" y="9618"/>
                  <a:pt x="9333" y="9507"/>
                </a:cubicBezTo>
                <a:cubicBezTo>
                  <a:pt x="8962" y="8956"/>
                  <a:pt x="8403" y="8438"/>
                  <a:pt x="7876" y="7915"/>
                </a:cubicBezTo>
                <a:cubicBezTo>
                  <a:pt x="7158" y="7203"/>
                  <a:pt x="6504" y="6479"/>
                  <a:pt x="6045" y="5724"/>
                </a:cubicBezTo>
                <a:cubicBezTo>
                  <a:pt x="5779" y="5287"/>
                  <a:pt x="5563" y="4807"/>
                  <a:pt x="5935" y="4388"/>
                </a:cubicBezTo>
                <a:cubicBezTo>
                  <a:pt x="6057" y="4250"/>
                  <a:pt x="6238" y="4118"/>
                  <a:pt x="6198" y="3968"/>
                </a:cubicBezTo>
                <a:cubicBezTo>
                  <a:pt x="6150" y="3784"/>
                  <a:pt x="5844" y="3664"/>
                  <a:pt x="5525" y="3587"/>
                </a:cubicBezTo>
                <a:cubicBezTo>
                  <a:pt x="5195" y="3507"/>
                  <a:pt x="4819" y="3462"/>
                  <a:pt x="4413" y="3466"/>
                </a:cubicBezTo>
                <a:cubicBezTo>
                  <a:pt x="4267" y="3677"/>
                  <a:pt x="3723" y="3763"/>
                  <a:pt x="3333" y="3637"/>
                </a:cubicBezTo>
                <a:cubicBezTo>
                  <a:pt x="2996" y="3528"/>
                  <a:pt x="2960" y="3320"/>
                  <a:pt x="2740" y="3174"/>
                </a:cubicBezTo>
                <a:cubicBezTo>
                  <a:pt x="2563" y="3057"/>
                  <a:pt x="2281" y="2983"/>
                  <a:pt x="1973" y="2973"/>
                </a:cubicBezTo>
                <a:cubicBezTo>
                  <a:pt x="1780" y="2969"/>
                  <a:pt x="1598" y="2930"/>
                  <a:pt x="1466" y="2865"/>
                </a:cubicBezTo>
                <a:cubicBezTo>
                  <a:pt x="1086" y="2678"/>
                  <a:pt x="1239" y="2401"/>
                  <a:pt x="1208" y="2158"/>
                </a:cubicBezTo>
                <a:cubicBezTo>
                  <a:pt x="1180" y="1931"/>
                  <a:pt x="985" y="1714"/>
                  <a:pt x="651" y="1545"/>
                </a:cubicBezTo>
                <a:cubicBezTo>
                  <a:pt x="233" y="1492"/>
                  <a:pt x="-42" y="1305"/>
                  <a:pt x="5" y="1105"/>
                </a:cubicBezTo>
                <a:close/>
              </a:path>
            </a:pathLst>
          </a:custGeom>
          <a:solidFill>
            <a:schemeClr val="accent5">
              <a:hueOff val="-82419"/>
              <a:satOff val="-9513"/>
              <a:lumOff val="-16343"/>
              <a:alpha val="69754"/>
            </a:schemeClr>
          </a:solidFill>
          <a:ln>
            <a:solidFill>
              <a:srgbClr val="000000">
                <a:alpha val="69754"/>
              </a:srgbClr>
            </a:solidFill>
            <a:miter lim="400000"/>
          </a:ln>
        </p:spPr>
        <p:txBody>
          <a:bodyPr lIns="50800" tIns="50800" rIns="50800" bIns="50800" anchor="ctr"/>
          <a:lstStyle/>
          <a:p>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画像の中から物体の分類と位置を特定する"/>
          <p:cNvSpPr txBox="1"/>
          <p:nvPr/>
        </p:nvSpPr>
        <p:spPr>
          <a:xfrm>
            <a:off x="6061701" y="1982926"/>
            <a:ext cx="12661901"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atin typeface="+mn-lt"/>
                <a:ea typeface="+mn-ea"/>
                <a:cs typeface="+mn-cs"/>
                <a:sym typeface="ヒラギノ角ゴ ProN W3"/>
              </a:defRPr>
            </a:lvl1pPr>
          </a:lstStyle>
          <a:p>
            <a:r>
              <a:t>画像の中から物体の分類と位置を特定する</a:t>
            </a:r>
          </a:p>
        </p:txBody>
      </p:sp>
      <p:sp>
        <p:nvSpPr>
          <p:cNvPr id="539"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40" name="物体検出"/>
          <p:cNvSpPr txBox="1"/>
          <p:nvPr/>
        </p:nvSpPr>
        <p:spPr>
          <a:xfrm>
            <a:off x="10636249" y="383956"/>
            <a:ext cx="3111501"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物体検出</a:t>
            </a:r>
          </a:p>
        </p:txBody>
      </p:sp>
      <p:sp>
        <p:nvSpPr>
          <p:cNvPr id="541" name="・バウンディングボックス検出"/>
          <p:cNvSpPr txBox="1"/>
          <p:nvPr/>
        </p:nvSpPr>
        <p:spPr>
          <a:xfrm>
            <a:off x="1740665" y="2971915"/>
            <a:ext cx="8599933"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atin typeface="+mn-lt"/>
                <a:ea typeface="+mn-ea"/>
                <a:cs typeface="+mn-cs"/>
                <a:sym typeface="ヒラギノ角ゴ ProN W3"/>
              </a:defRPr>
            </a:lvl1pPr>
          </a:lstStyle>
          <a:p>
            <a:r>
              <a:t>・バウンディングボックス検出</a:t>
            </a:r>
          </a:p>
        </p:txBody>
      </p:sp>
      <p:sp>
        <p:nvSpPr>
          <p:cNvPr id="542" name="・キーポイント検出"/>
          <p:cNvSpPr txBox="1"/>
          <p:nvPr/>
        </p:nvSpPr>
        <p:spPr>
          <a:xfrm>
            <a:off x="14702649" y="3087335"/>
            <a:ext cx="6038089"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200">
                <a:latin typeface="+mn-lt"/>
                <a:ea typeface="+mn-ea"/>
                <a:cs typeface="+mn-cs"/>
                <a:sym typeface="ヒラギノ角ゴ ProN W3"/>
              </a:defRPr>
            </a:lvl1pPr>
          </a:lstStyle>
          <a:p>
            <a:r>
              <a:t>・キーポイント検出</a:t>
            </a:r>
          </a:p>
        </p:txBody>
      </p:sp>
      <p:sp>
        <p:nvSpPr>
          <p:cNvPr id="543" name="目的の物体を矩形(長方形)で囲むように特定"/>
          <p:cNvSpPr txBox="1"/>
          <p:nvPr/>
        </p:nvSpPr>
        <p:spPr>
          <a:xfrm>
            <a:off x="878325" y="12303147"/>
            <a:ext cx="10879024"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latin typeface="+mn-lt"/>
                <a:ea typeface="+mn-ea"/>
                <a:cs typeface="+mn-cs"/>
                <a:sym typeface="ヒラギノ角ゴ ProN W3"/>
              </a:defRPr>
            </a:lvl1pPr>
          </a:lstStyle>
          <a:p>
            <a:r>
              <a:t>目的の物体を矩形(長方形)で囲むように特定</a:t>
            </a:r>
          </a:p>
        </p:txBody>
      </p:sp>
      <p:sp>
        <p:nvSpPr>
          <p:cNvPr id="544" name="検出したい物体の特定の点の位置を推定"/>
          <p:cNvSpPr txBox="1"/>
          <p:nvPr/>
        </p:nvSpPr>
        <p:spPr>
          <a:xfrm>
            <a:off x="12937418" y="12328547"/>
            <a:ext cx="9944101"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latin typeface="+mn-lt"/>
                <a:ea typeface="+mn-ea"/>
                <a:cs typeface="+mn-cs"/>
                <a:sym typeface="ヒラギノ角ゴ ProN W3"/>
              </a:defRPr>
            </a:lvl1pPr>
          </a:lstStyle>
          <a:p>
            <a:r>
              <a:t>検出したい物体の特定の点の位置を推定</a:t>
            </a:r>
          </a:p>
        </p:txBody>
      </p:sp>
      <p:pic>
        <p:nvPicPr>
          <p:cNvPr id="545" name="DALL·E 2024-01-25 00.18.36 - An image of three men practicing basketball in a gymnasium, depicted in a realistic style. The men are significantly smaller in size, each engaging in.png" descr="DALL·E 2024-01-25 00.18.36 - An image of three men practicing basketball in a gymnasium, depicted in a realistic style. The men are significantly smaller in size, each engaging in.png"/>
          <p:cNvPicPr>
            <a:picLocks noChangeAspect="1"/>
          </p:cNvPicPr>
          <p:nvPr/>
        </p:nvPicPr>
        <p:blipFill>
          <a:blip r:embed="rId2"/>
          <a:stretch>
            <a:fillRect/>
          </a:stretch>
        </p:blipFill>
        <p:spPr>
          <a:xfrm>
            <a:off x="2106267" y="3922803"/>
            <a:ext cx="7868728" cy="7868727"/>
          </a:xfrm>
          <a:prstGeom prst="rect">
            <a:avLst/>
          </a:prstGeom>
          <a:ln w="25400">
            <a:solidFill>
              <a:srgbClr val="000000"/>
            </a:solidFill>
            <a:miter lim="400000"/>
          </a:ln>
        </p:spPr>
      </p:pic>
      <p:sp>
        <p:nvSpPr>
          <p:cNvPr id="546" name="四角形"/>
          <p:cNvSpPr/>
          <p:nvPr/>
        </p:nvSpPr>
        <p:spPr>
          <a:xfrm>
            <a:off x="7707226" y="7222166"/>
            <a:ext cx="2248687" cy="3254088"/>
          </a:xfrm>
          <a:prstGeom prst="rect">
            <a:avLst/>
          </a:prstGeom>
          <a:ln w="50800">
            <a:solidFill>
              <a:schemeClr val="accent3">
                <a:hueOff val="-274225"/>
                <a:satOff val="26768"/>
                <a:lumOff val="11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47" name="四角形"/>
          <p:cNvSpPr/>
          <p:nvPr/>
        </p:nvSpPr>
        <p:spPr>
          <a:xfrm>
            <a:off x="4801034" y="7222166"/>
            <a:ext cx="2479194" cy="3668186"/>
          </a:xfrm>
          <a:prstGeom prst="rect">
            <a:avLst/>
          </a:prstGeom>
          <a:ln w="50800">
            <a:solidFill>
              <a:schemeClr val="accent3">
                <a:hueOff val="-274225"/>
                <a:satOff val="26768"/>
                <a:lumOff val="11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48" name="四角形"/>
          <p:cNvSpPr/>
          <p:nvPr/>
        </p:nvSpPr>
        <p:spPr>
          <a:xfrm>
            <a:off x="2314528" y="7015117"/>
            <a:ext cx="2248687" cy="3254088"/>
          </a:xfrm>
          <a:prstGeom prst="rect">
            <a:avLst/>
          </a:prstGeom>
          <a:ln w="50800">
            <a:solidFill>
              <a:schemeClr val="accent3">
                <a:hueOff val="-274225"/>
                <a:satOff val="26768"/>
                <a:lumOff val="11368"/>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549" name="DALL·E 2024-01-25 00.18.36 - An image of three men practicing basketball in a gymnasium, depicted in a realistic style. The men are significantly smaller in size, each engaging in.png" descr="DALL·E 2024-01-25 00.18.36 - An image of three men practicing basketball in a gymnasium, depicted in a realistic style. The men are significantly smaller in size, each engaging in.png"/>
          <p:cNvPicPr>
            <a:picLocks noChangeAspect="1"/>
          </p:cNvPicPr>
          <p:nvPr/>
        </p:nvPicPr>
        <p:blipFill>
          <a:blip r:embed="rId2"/>
          <a:stretch>
            <a:fillRect/>
          </a:stretch>
        </p:blipFill>
        <p:spPr>
          <a:xfrm>
            <a:off x="13787330" y="3922803"/>
            <a:ext cx="7868728" cy="7868727"/>
          </a:xfrm>
          <a:prstGeom prst="rect">
            <a:avLst/>
          </a:prstGeom>
          <a:ln w="25400">
            <a:solidFill>
              <a:srgbClr val="000000"/>
            </a:solidFill>
            <a:miter lim="400000"/>
          </a:ln>
        </p:spPr>
      </p:pic>
      <p:sp>
        <p:nvSpPr>
          <p:cNvPr id="550" name="線"/>
          <p:cNvSpPr/>
          <p:nvPr/>
        </p:nvSpPr>
        <p:spPr>
          <a:xfrm>
            <a:off x="15571007" y="7291258"/>
            <a:ext cx="220884" cy="443192"/>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lnTo>
                  <a:pt x="21600" y="4380"/>
                </a:lnTo>
                <a:lnTo>
                  <a:pt x="17306" y="8269"/>
                </a:lnTo>
                <a:lnTo>
                  <a:pt x="0" y="21600"/>
                </a:lnTo>
              </a:path>
            </a:pathLst>
          </a:custGeom>
          <a:ln w="25400">
            <a:solidFill>
              <a:schemeClr val="accent4">
                <a:hueOff val="366961"/>
                <a:satOff val="4172"/>
                <a:lumOff val="11129"/>
              </a:schemeClr>
            </a:solidFill>
            <a:miter lim="400000"/>
          </a:ln>
        </p:spPr>
        <p:txBody>
          <a:bodyPr lIns="50800" tIns="50800" rIns="50800" bIns="50800" anchor="ctr"/>
          <a:lstStyle/>
          <a:p>
            <a:pPr>
              <a:defRPr>
                <a:solidFill>
                  <a:schemeClr val="accent4">
                    <a:hueOff val="366961"/>
                    <a:satOff val="4172"/>
                    <a:lumOff val="11129"/>
                  </a:schemeClr>
                </a:solidFill>
              </a:defRPr>
            </a:pPr>
            <a:endParaRPr/>
          </a:p>
        </p:txBody>
      </p:sp>
      <p:sp>
        <p:nvSpPr>
          <p:cNvPr id="551" name="線"/>
          <p:cNvSpPr/>
          <p:nvPr/>
        </p:nvSpPr>
        <p:spPr>
          <a:xfrm>
            <a:off x="14263839" y="7619381"/>
            <a:ext cx="1308080" cy="1965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907" y="7391"/>
                </a:lnTo>
                <a:lnTo>
                  <a:pt x="16950" y="0"/>
                </a:lnTo>
                <a:lnTo>
                  <a:pt x="21600" y="14499"/>
                </a:lnTo>
              </a:path>
            </a:pathLst>
          </a:custGeom>
          <a:ln w="25400">
            <a:solidFill>
              <a:schemeClr val="accent4">
                <a:hueOff val="366961"/>
                <a:satOff val="4172"/>
                <a:lumOff val="11129"/>
              </a:schemeClr>
            </a:solidFill>
            <a:miter lim="400000"/>
          </a:ln>
        </p:spPr>
        <p:txBody>
          <a:bodyPr lIns="50800" tIns="50800" rIns="50800" bIns="50800" anchor="ctr"/>
          <a:lstStyle/>
          <a:p>
            <a:pPr>
              <a:defRPr>
                <a:solidFill>
                  <a:schemeClr val="accent4">
                    <a:hueOff val="366961"/>
                    <a:satOff val="4172"/>
                    <a:lumOff val="11129"/>
                  </a:schemeClr>
                </a:solidFill>
              </a:defRPr>
            </a:pPr>
            <a:endParaRPr/>
          </a:p>
        </p:txBody>
      </p:sp>
      <p:sp>
        <p:nvSpPr>
          <p:cNvPr id="552" name="線"/>
          <p:cNvSpPr/>
          <p:nvPr/>
        </p:nvSpPr>
        <p:spPr>
          <a:xfrm>
            <a:off x="15139878" y="7736250"/>
            <a:ext cx="906016" cy="2298107"/>
          </a:xfrm>
          <a:custGeom>
            <a:avLst/>
            <a:gdLst/>
            <a:ahLst/>
            <a:cxnLst>
              <a:cxn ang="0">
                <a:pos x="wd2" y="hd2"/>
              </a:cxn>
              <a:cxn ang="5400000">
                <a:pos x="wd2" y="hd2"/>
              </a:cxn>
              <a:cxn ang="10800000">
                <a:pos x="wd2" y="hd2"/>
              </a:cxn>
              <a:cxn ang="16200000">
                <a:pos x="wd2" y="hd2"/>
              </a:cxn>
            </a:cxnLst>
            <a:rect l="0" t="0" r="r" b="b"/>
            <a:pathLst>
              <a:path w="21600" h="21600" extrusionOk="0">
                <a:moveTo>
                  <a:pt x="21600" y="9849"/>
                </a:moveTo>
                <a:lnTo>
                  <a:pt x="12822" y="5802"/>
                </a:lnTo>
                <a:lnTo>
                  <a:pt x="13264" y="0"/>
                </a:lnTo>
                <a:lnTo>
                  <a:pt x="10545" y="26"/>
                </a:lnTo>
                <a:lnTo>
                  <a:pt x="0" y="8520"/>
                </a:lnTo>
                <a:lnTo>
                  <a:pt x="10611" y="14285"/>
                </a:lnTo>
                <a:lnTo>
                  <a:pt x="430" y="21600"/>
                </a:lnTo>
              </a:path>
            </a:pathLst>
          </a:custGeom>
          <a:ln w="25400">
            <a:solidFill>
              <a:schemeClr val="accent4">
                <a:hueOff val="366961"/>
                <a:satOff val="4172"/>
                <a:lumOff val="11129"/>
              </a:schemeClr>
            </a:solidFill>
            <a:miter lim="400000"/>
          </a:ln>
        </p:spPr>
        <p:txBody>
          <a:bodyPr lIns="50800" tIns="50800" rIns="50800" bIns="50800" anchor="ctr"/>
          <a:lstStyle/>
          <a:p>
            <a:pPr>
              <a:defRPr>
                <a:solidFill>
                  <a:schemeClr val="accent4">
                    <a:hueOff val="366961"/>
                    <a:satOff val="4172"/>
                    <a:lumOff val="11129"/>
                  </a:schemeClr>
                </a:solidFill>
              </a:defRPr>
            </a:pPr>
            <a:endParaRPr/>
          </a:p>
        </p:txBody>
      </p:sp>
      <p:sp>
        <p:nvSpPr>
          <p:cNvPr id="553" name="線"/>
          <p:cNvSpPr/>
          <p:nvPr/>
        </p:nvSpPr>
        <p:spPr>
          <a:xfrm>
            <a:off x="14321942" y="7732374"/>
            <a:ext cx="1247951" cy="18747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92" y="16683"/>
                </a:lnTo>
                <a:lnTo>
                  <a:pt x="12417" y="10164"/>
                </a:lnTo>
                <a:lnTo>
                  <a:pt x="21600" y="0"/>
                </a:lnTo>
              </a:path>
            </a:pathLst>
          </a:custGeom>
          <a:ln w="25400">
            <a:solidFill>
              <a:schemeClr val="accent4">
                <a:hueOff val="366961"/>
                <a:satOff val="4172"/>
                <a:lumOff val="11129"/>
              </a:schemeClr>
            </a:solidFill>
            <a:miter lim="400000"/>
          </a:ln>
        </p:spPr>
        <p:txBody>
          <a:bodyPr lIns="50800" tIns="50800" rIns="50800" bIns="50800" anchor="ctr"/>
          <a:lstStyle/>
          <a:p>
            <a:pPr>
              <a:defRPr>
                <a:solidFill>
                  <a:schemeClr val="accent4">
                    <a:hueOff val="366961"/>
                    <a:satOff val="4172"/>
                    <a:lumOff val="11129"/>
                  </a:schemeClr>
                </a:solidFill>
              </a:defRPr>
            </a:pPr>
            <a:endParaRPr/>
          </a:p>
        </p:txBody>
      </p:sp>
      <p:sp>
        <p:nvSpPr>
          <p:cNvPr id="554" name="円形"/>
          <p:cNvSpPr/>
          <p:nvPr/>
        </p:nvSpPr>
        <p:spPr>
          <a:xfrm rot="116263">
            <a:off x="15703939" y="7262165"/>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55" name="楕円"/>
          <p:cNvSpPr/>
          <p:nvPr/>
        </p:nvSpPr>
        <p:spPr>
          <a:xfrm>
            <a:off x="15762521" y="7342775"/>
            <a:ext cx="68870" cy="70098"/>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56" name="円形"/>
          <p:cNvSpPr/>
          <p:nvPr/>
        </p:nvSpPr>
        <p:spPr>
          <a:xfrm>
            <a:off x="15714122" y="7426920"/>
            <a:ext cx="60890" cy="5792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57" name="円形"/>
          <p:cNvSpPr/>
          <p:nvPr/>
        </p:nvSpPr>
        <p:spPr>
          <a:xfrm rot="116263">
            <a:off x="15246275" y="7585199"/>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58" name="円形"/>
          <p:cNvSpPr/>
          <p:nvPr/>
        </p:nvSpPr>
        <p:spPr>
          <a:xfrm rot="116263">
            <a:off x="15651850" y="7718082"/>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59" name="円形"/>
          <p:cNvSpPr/>
          <p:nvPr/>
        </p:nvSpPr>
        <p:spPr>
          <a:xfrm rot="116263">
            <a:off x="15651850" y="8326570"/>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0" name="円形"/>
          <p:cNvSpPr/>
          <p:nvPr/>
        </p:nvSpPr>
        <p:spPr>
          <a:xfrm rot="116263">
            <a:off x="16016155" y="8759658"/>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1" name="円形"/>
          <p:cNvSpPr/>
          <p:nvPr/>
        </p:nvSpPr>
        <p:spPr>
          <a:xfrm rot="116263">
            <a:off x="14651043" y="7653733"/>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2" name="円形"/>
          <p:cNvSpPr/>
          <p:nvPr/>
        </p:nvSpPr>
        <p:spPr>
          <a:xfrm rot="116263">
            <a:off x="14241529" y="7780733"/>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3" name="円形"/>
          <p:cNvSpPr/>
          <p:nvPr/>
        </p:nvSpPr>
        <p:spPr>
          <a:xfrm rot="116263">
            <a:off x="15530977" y="7718082"/>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4" name="円形"/>
          <p:cNvSpPr/>
          <p:nvPr/>
        </p:nvSpPr>
        <p:spPr>
          <a:xfrm rot="116263">
            <a:off x="15111145" y="8613243"/>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5" name="円形"/>
          <p:cNvSpPr/>
          <p:nvPr/>
        </p:nvSpPr>
        <p:spPr>
          <a:xfrm rot="116263">
            <a:off x="14997402" y="8564843"/>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6" name="円形"/>
          <p:cNvSpPr/>
          <p:nvPr/>
        </p:nvSpPr>
        <p:spPr>
          <a:xfrm rot="116263">
            <a:off x="14897414" y="9159574"/>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7" name="円形"/>
          <p:cNvSpPr/>
          <p:nvPr/>
        </p:nvSpPr>
        <p:spPr>
          <a:xfrm rot="116263">
            <a:off x="14288427" y="9572027"/>
            <a:ext cx="63677"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8" name="円形"/>
          <p:cNvSpPr/>
          <p:nvPr/>
        </p:nvSpPr>
        <p:spPr>
          <a:xfrm rot="116263">
            <a:off x="15530977" y="9207222"/>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69" name="円形"/>
          <p:cNvSpPr/>
          <p:nvPr/>
        </p:nvSpPr>
        <p:spPr>
          <a:xfrm rot="116263">
            <a:off x="15111145" y="9987670"/>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0" name="線"/>
          <p:cNvSpPr/>
          <p:nvPr/>
        </p:nvSpPr>
        <p:spPr>
          <a:xfrm>
            <a:off x="17906111" y="7497033"/>
            <a:ext cx="612954" cy="1674041"/>
          </a:xfrm>
          <a:custGeom>
            <a:avLst/>
            <a:gdLst/>
            <a:ahLst/>
            <a:cxnLst>
              <a:cxn ang="0">
                <a:pos x="wd2" y="hd2"/>
              </a:cxn>
              <a:cxn ang="5400000">
                <a:pos x="wd2" y="hd2"/>
              </a:cxn>
              <a:cxn ang="10800000">
                <a:pos x="wd2" y="hd2"/>
              </a:cxn>
              <a:cxn ang="16200000">
                <a:pos x="wd2" y="hd2"/>
              </a:cxn>
            </a:cxnLst>
            <a:rect l="0" t="0" r="r" b="b"/>
            <a:pathLst>
              <a:path w="21600" h="21600" extrusionOk="0">
                <a:moveTo>
                  <a:pt x="6023" y="0"/>
                </a:moveTo>
                <a:lnTo>
                  <a:pt x="13445" y="654"/>
                </a:lnTo>
                <a:lnTo>
                  <a:pt x="15128" y="2294"/>
                </a:lnTo>
                <a:lnTo>
                  <a:pt x="12780" y="2813"/>
                </a:lnTo>
                <a:lnTo>
                  <a:pt x="0" y="6047"/>
                </a:lnTo>
                <a:lnTo>
                  <a:pt x="7252" y="6894"/>
                </a:lnTo>
                <a:lnTo>
                  <a:pt x="7146" y="15298"/>
                </a:lnTo>
                <a:lnTo>
                  <a:pt x="21600" y="21600"/>
                </a:lnTo>
              </a:path>
            </a:pathLst>
          </a:custGeom>
          <a:ln w="25400">
            <a:solidFill>
              <a:schemeClr val="accent4">
                <a:hueOff val="366961"/>
                <a:satOff val="4172"/>
                <a:lumOff val="11129"/>
              </a:schemeClr>
            </a:solidFill>
            <a:miter lim="400000"/>
          </a:ln>
        </p:spPr>
        <p:txBody>
          <a:bodyPr lIns="50800" tIns="50800" rIns="50800" bIns="50800" anchor="ctr"/>
          <a:lstStyle/>
          <a:p>
            <a:endParaRPr/>
          </a:p>
        </p:txBody>
      </p:sp>
      <p:sp>
        <p:nvSpPr>
          <p:cNvPr id="571" name="線"/>
          <p:cNvSpPr/>
          <p:nvPr/>
        </p:nvSpPr>
        <p:spPr>
          <a:xfrm>
            <a:off x="17211786" y="7797257"/>
            <a:ext cx="700412" cy="884667"/>
          </a:xfrm>
          <a:custGeom>
            <a:avLst/>
            <a:gdLst/>
            <a:ahLst/>
            <a:cxnLst>
              <a:cxn ang="0">
                <a:pos x="wd2" y="hd2"/>
              </a:cxn>
              <a:cxn ang="5400000">
                <a:pos x="wd2" y="hd2"/>
              </a:cxn>
              <a:cxn ang="10800000">
                <a:pos x="wd2" y="hd2"/>
              </a:cxn>
              <a:cxn ang="16200000">
                <a:pos x="wd2" y="hd2"/>
              </a:cxn>
            </a:cxnLst>
            <a:rect l="0" t="0" r="r" b="b"/>
            <a:pathLst>
              <a:path w="21600" h="21600" extrusionOk="0">
                <a:moveTo>
                  <a:pt x="19149" y="21600"/>
                </a:moveTo>
                <a:lnTo>
                  <a:pt x="0" y="15179"/>
                </a:lnTo>
                <a:lnTo>
                  <a:pt x="11259" y="0"/>
                </a:lnTo>
                <a:lnTo>
                  <a:pt x="21600" y="4220"/>
                </a:lnTo>
              </a:path>
            </a:pathLst>
          </a:custGeom>
          <a:ln w="25400">
            <a:solidFill>
              <a:schemeClr val="accent4">
                <a:hueOff val="366961"/>
                <a:satOff val="4172"/>
                <a:lumOff val="11129"/>
              </a:schemeClr>
            </a:solidFill>
            <a:miter lim="400000"/>
          </a:ln>
        </p:spPr>
        <p:txBody>
          <a:bodyPr lIns="50800" tIns="50800" rIns="50800" bIns="50800" anchor="ctr"/>
          <a:lstStyle/>
          <a:p>
            <a:endParaRPr/>
          </a:p>
        </p:txBody>
      </p:sp>
      <p:sp>
        <p:nvSpPr>
          <p:cNvPr id="572" name="線"/>
          <p:cNvSpPr/>
          <p:nvPr/>
        </p:nvSpPr>
        <p:spPr>
          <a:xfrm>
            <a:off x="16750915" y="7975272"/>
            <a:ext cx="1166384" cy="2594015"/>
          </a:xfrm>
          <a:custGeom>
            <a:avLst/>
            <a:gdLst/>
            <a:ahLst/>
            <a:cxnLst>
              <a:cxn ang="0">
                <a:pos x="wd2" y="hd2"/>
              </a:cxn>
              <a:cxn ang="5400000">
                <a:pos x="wd2" y="hd2"/>
              </a:cxn>
              <a:cxn ang="10800000">
                <a:pos x="wd2" y="hd2"/>
              </a:cxn>
              <a:cxn ang="16200000">
                <a:pos x="wd2" y="hd2"/>
              </a:cxn>
            </a:cxnLst>
            <a:rect l="0" t="0" r="r" b="b"/>
            <a:pathLst>
              <a:path w="21600" h="21600" extrusionOk="0">
                <a:moveTo>
                  <a:pt x="19336" y="21600"/>
                </a:moveTo>
                <a:lnTo>
                  <a:pt x="18711" y="12274"/>
                </a:lnTo>
                <a:lnTo>
                  <a:pt x="6053" y="6853"/>
                </a:lnTo>
                <a:lnTo>
                  <a:pt x="21600" y="0"/>
                </a:lnTo>
                <a:lnTo>
                  <a:pt x="10767" y="7363"/>
                </a:lnTo>
                <a:lnTo>
                  <a:pt x="13050" y="13751"/>
                </a:lnTo>
                <a:lnTo>
                  <a:pt x="0" y="18890"/>
                </a:lnTo>
              </a:path>
            </a:pathLst>
          </a:custGeom>
          <a:ln w="25400">
            <a:solidFill>
              <a:schemeClr val="accent4">
                <a:hueOff val="366961"/>
                <a:satOff val="4172"/>
                <a:lumOff val="11129"/>
              </a:schemeClr>
            </a:solidFill>
            <a:miter lim="400000"/>
          </a:ln>
        </p:spPr>
        <p:txBody>
          <a:bodyPr lIns="50800" tIns="50800" rIns="50800" bIns="50800" anchor="ctr"/>
          <a:lstStyle/>
          <a:p>
            <a:endParaRPr/>
          </a:p>
        </p:txBody>
      </p:sp>
      <p:sp>
        <p:nvSpPr>
          <p:cNvPr id="573" name="円形"/>
          <p:cNvSpPr/>
          <p:nvPr/>
        </p:nvSpPr>
        <p:spPr>
          <a:xfrm rot="116263">
            <a:off x="17168102" y="8402318"/>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4" name="円形"/>
          <p:cNvSpPr/>
          <p:nvPr/>
        </p:nvSpPr>
        <p:spPr>
          <a:xfrm rot="116263">
            <a:off x="17779441" y="8642791"/>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5" name="円形"/>
          <p:cNvSpPr/>
          <p:nvPr/>
        </p:nvSpPr>
        <p:spPr>
          <a:xfrm rot="116263">
            <a:off x="18067887" y="8642791"/>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6" name="円形"/>
          <p:cNvSpPr/>
          <p:nvPr/>
        </p:nvSpPr>
        <p:spPr>
          <a:xfrm rot="116263">
            <a:off x="18468971" y="9121474"/>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7" name="円形"/>
          <p:cNvSpPr/>
          <p:nvPr/>
        </p:nvSpPr>
        <p:spPr>
          <a:xfrm rot="116263">
            <a:off x="18299360" y="7653733"/>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8" name="円形"/>
          <p:cNvSpPr/>
          <p:nvPr/>
        </p:nvSpPr>
        <p:spPr>
          <a:xfrm rot="116263">
            <a:off x="18255510" y="7522788"/>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79" name="円形"/>
          <p:cNvSpPr/>
          <p:nvPr/>
        </p:nvSpPr>
        <p:spPr>
          <a:xfrm rot="116263">
            <a:off x="18067887" y="7458771"/>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0" name="円形"/>
          <p:cNvSpPr/>
          <p:nvPr/>
        </p:nvSpPr>
        <p:spPr>
          <a:xfrm rot="116263">
            <a:off x="17877629" y="7946211"/>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1" name="円形"/>
          <p:cNvSpPr/>
          <p:nvPr/>
        </p:nvSpPr>
        <p:spPr>
          <a:xfrm rot="116263">
            <a:off x="18080587" y="7998119"/>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2" name="円形"/>
          <p:cNvSpPr/>
          <p:nvPr/>
        </p:nvSpPr>
        <p:spPr>
          <a:xfrm rot="116263">
            <a:off x="17549322" y="7780733"/>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3" name="円形"/>
          <p:cNvSpPr/>
          <p:nvPr/>
        </p:nvSpPr>
        <p:spPr>
          <a:xfrm rot="116263">
            <a:off x="17047872" y="8772358"/>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4" name="円形"/>
          <p:cNvSpPr/>
          <p:nvPr/>
        </p:nvSpPr>
        <p:spPr>
          <a:xfrm rot="116263">
            <a:off x="17303379" y="8814829"/>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5" name="円形"/>
          <p:cNvSpPr/>
          <p:nvPr/>
        </p:nvSpPr>
        <p:spPr>
          <a:xfrm rot="116263">
            <a:off x="17727955" y="9422414"/>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6" name="円形"/>
          <p:cNvSpPr/>
          <p:nvPr/>
        </p:nvSpPr>
        <p:spPr>
          <a:xfrm rot="116263">
            <a:off x="17426933" y="9597427"/>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7" name="円形"/>
          <p:cNvSpPr/>
          <p:nvPr/>
        </p:nvSpPr>
        <p:spPr>
          <a:xfrm rot="116263">
            <a:off x="16720418" y="10210203"/>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8" name="円形"/>
          <p:cNvSpPr/>
          <p:nvPr/>
        </p:nvSpPr>
        <p:spPr>
          <a:xfrm rot="116263">
            <a:off x="17766741" y="10540583"/>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89" name="線"/>
          <p:cNvSpPr/>
          <p:nvPr/>
        </p:nvSpPr>
        <p:spPr>
          <a:xfrm>
            <a:off x="19726665" y="7566018"/>
            <a:ext cx="745803" cy="906706"/>
          </a:xfrm>
          <a:custGeom>
            <a:avLst/>
            <a:gdLst/>
            <a:ahLst/>
            <a:cxnLst>
              <a:cxn ang="0">
                <a:pos x="wd2" y="hd2"/>
              </a:cxn>
              <a:cxn ang="5400000">
                <a:pos x="wd2" y="hd2"/>
              </a:cxn>
              <a:cxn ang="10800000">
                <a:pos x="wd2" y="hd2"/>
              </a:cxn>
              <a:cxn ang="16200000">
                <a:pos x="wd2" y="hd2"/>
              </a:cxn>
            </a:cxnLst>
            <a:rect l="0" t="0" r="r" b="b"/>
            <a:pathLst>
              <a:path w="21600" h="21600" extrusionOk="0">
                <a:moveTo>
                  <a:pt x="14942" y="0"/>
                </a:moveTo>
                <a:lnTo>
                  <a:pt x="16023" y="2364"/>
                </a:lnTo>
                <a:lnTo>
                  <a:pt x="16993" y="4392"/>
                </a:lnTo>
                <a:lnTo>
                  <a:pt x="21600" y="7335"/>
                </a:lnTo>
                <a:lnTo>
                  <a:pt x="16725" y="7482"/>
                </a:lnTo>
                <a:lnTo>
                  <a:pt x="12476" y="13757"/>
                </a:lnTo>
                <a:lnTo>
                  <a:pt x="0" y="21600"/>
                </a:lnTo>
              </a:path>
            </a:pathLst>
          </a:custGeom>
          <a:ln w="25400">
            <a:solidFill>
              <a:schemeClr val="accent4">
                <a:hueOff val="366961"/>
                <a:satOff val="4172"/>
                <a:lumOff val="11129"/>
              </a:schemeClr>
            </a:solidFill>
            <a:miter lim="400000"/>
          </a:ln>
        </p:spPr>
        <p:txBody>
          <a:bodyPr lIns="50800" tIns="50800" rIns="50800" bIns="50800" anchor="ctr"/>
          <a:lstStyle/>
          <a:p>
            <a:endParaRPr/>
          </a:p>
        </p:txBody>
      </p:sp>
      <p:sp>
        <p:nvSpPr>
          <p:cNvPr id="590" name="線"/>
          <p:cNvSpPr/>
          <p:nvPr/>
        </p:nvSpPr>
        <p:spPr>
          <a:xfrm flipH="1">
            <a:off x="20289942" y="7595785"/>
            <a:ext cx="63133" cy="64643"/>
          </a:xfrm>
          <a:prstGeom prst="line">
            <a:avLst/>
          </a:prstGeom>
          <a:ln w="25400">
            <a:solidFill>
              <a:schemeClr val="accent4">
                <a:hueOff val="366961"/>
                <a:satOff val="4172"/>
                <a:lumOff val="11129"/>
              </a:schemeClr>
            </a:solidFill>
            <a:miter lim="400000"/>
          </a:ln>
        </p:spPr>
        <p:txBody>
          <a:bodyPr lIns="50800" tIns="50800" rIns="50800" bIns="50800" anchor="ctr"/>
          <a:lstStyle/>
          <a:p>
            <a:endParaRPr/>
          </a:p>
        </p:txBody>
      </p:sp>
      <p:sp>
        <p:nvSpPr>
          <p:cNvPr id="591" name="線"/>
          <p:cNvSpPr/>
          <p:nvPr/>
        </p:nvSpPr>
        <p:spPr>
          <a:xfrm>
            <a:off x="19919993" y="7878907"/>
            <a:ext cx="1543568" cy="22124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12" y="13546"/>
                </a:lnTo>
                <a:lnTo>
                  <a:pt x="15848" y="8051"/>
                </a:lnTo>
                <a:lnTo>
                  <a:pt x="8171" y="0"/>
                </a:lnTo>
                <a:lnTo>
                  <a:pt x="12292" y="1020"/>
                </a:lnTo>
                <a:lnTo>
                  <a:pt x="7262" y="4368"/>
                </a:lnTo>
                <a:lnTo>
                  <a:pt x="0" y="4287"/>
                </a:lnTo>
              </a:path>
            </a:pathLst>
          </a:custGeom>
          <a:ln w="25400">
            <a:solidFill>
              <a:schemeClr val="accent4">
                <a:hueOff val="366961"/>
                <a:satOff val="4172"/>
                <a:lumOff val="11129"/>
              </a:schemeClr>
            </a:solidFill>
            <a:miter lim="400000"/>
          </a:ln>
        </p:spPr>
        <p:txBody>
          <a:bodyPr lIns="50800" tIns="50800" rIns="50800" bIns="50800" anchor="ctr"/>
          <a:lstStyle/>
          <a:p>
            <a:endParaRPr/>
          </a:p>
        </p:txBody>
      </p:sp>
      <p:sp>
        <p:nvSpPr>
          <p:cNvPr id="592" name="線"/>
          <p:cNvSpPr/>
          <p:nvPr/>
        </p:nvSpPr>
        <p:spPr>
          <a:xfrm>
            <a:off x="20296178" y="7880668"/>
            <a:ext cx="353718" cy="2098164"/>
          </a:xfrm>
          <a:custGeom>
            <a:avLst/>
            <a:gdLst/>
            <a:ahLst/>
            <a:cxnLst>
              <a:cxn ang="0">
                <a:pos x="wd2" y="hd2"/>
              </a:cxn>
              <a:cxn ang="5400000">
                <a:pos x="wd2" y="hd2"/>
              </a:cxn>
              <a:cxn ang="10800000">
                <a:pos x="wd2" y="hd2"/>
              </a:cxn>
              <a:cxn ang="16200000">
                <a:pos x="wd2" y="hd2"/>
              </a:cxn>
            </a:cxnLst>
            <a:rect l="0" t="0" r="r" b="b"/>
            <a:pathLst>
              <a:path w="21600" h="21600" extrusionOk="0">
                <a:moveTo>
                  <a:pt x="5784" y="21600"/>
                </a:moveTo>
                <a:lnTo>
                  <a:pt x="0" y="13426"/>
                </a:lnTo>
                <a:lnTo>
                  <a:pt x="21600" y="9144"/>
                </a:lnTo>
                <a:lnTo>
                  <a:pt x="11739" y="0"/>
                </a:lnTo>
              </a:path>
            </a:pathLst>
          </a:custGeom>
          <a:ln w="25400">
            <a:solidFill>
              <a:schemeClr val="accent4">
                <a:hueOff val="366961"/>
                <a:satOff val="4172"/>
                <a:lumOff val="11129"/>
              </a:schemeClr>
            </a:solidFill>
            <a:miter lim="400000"/>
          </a:ln>
        </p:spPr>
        <p:txBody>
          <a:bodyPr lIns="50800" tIns="50800" rIns="50800" bIns="50800" anchor="ctr"/>
          <a:lstStyle/>
          <a:p>
            <a:endParaRPr/>
          </a:p>
        </p:txBody>
      </p:sp>
      <p:sp>
        <p:nvSpPr>
          <p:cNvPr id="593" name="円形"/>
          <p:cNvSpPr/>
          <p:nvPr/>
        </p:nvSpPr>
        <p:spPr>
          <a:xfrm rot="116263">
            <a:off x="20208955" y="7522788"/>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94" name="円形"/>
          <p:cNvSpPr/>
          <p:nvPr/>
        </p:nvSpPr>
        <p:spPr>
          <a:xfrm rot="116263">
            <a:off x="20317024" y="7561088"/>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95" name="円形"/>
          <p:cNvSpPr/>
          <p:nvPr/>
        </p:nvSpPr>
        <p:spPr>
          <a:xfrm rot="116263">
            <a:off x="20242753" y="7624793"/>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96" name="円形"/>
          <p:cNvSpPr/>
          <p:nvPr/>
        </p:nvSpPr>
        <p:spPr>
          <a:xfrm rot="116263">
            <a:off x="20276970" y="7732231"/>
            <a:ext cx="63677"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97" name="円形"/>
          <p:cNvSpPr/>
          <p:nvPr/>
        </p:nvSpPr>
        <p:spPr>
          <a:xfrm rot="116263">
            <a:off x="20441350" y="7840949"/>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98" name="円形"/>
          <p:cNvSpPr/>
          <p:nvPr/>
        </p:nvSpPr>
        <p:spPr>
          <a:xfrm rot="116263">
            <a:off x="20768112" y="7946211"/>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99" name="円形"/>
          <p:cNvSpPr/>
          <p:nvPr/>
        </p:nvSpPr>
        <p:spPr>
          <a:xfrm rot="116263">
            <a:off x="20399660" y="8303045"/>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0" name="円形"/>
          <p:cNvSpPr/>
          <p:nvPr/>
        </p:nvSpPr>
        <p:spPr>
          <a:xfrm rot="116263">
            <a:off x="19924889" y="8297648"/>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1" name="円形"/>
          <p:cNvSpPr/>
          <p:nvPr/>
        </p:nvSpPr>
        <p:spPr>
          <a:xfrm rot="116263">
            <a:off x="19706251" y="8440418"/>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2" name="円形"/>
          <p:cNvSpPr/>
          <p:nvPr/>
        </p:nvSpPr>
        <p:spPr>
          <a:xfrm rot="116263">
            <a:off x="20114589" y="8106884"/>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3" name="円形"/>
          <p:cNvSpPr/>
          <p:nvPr/>
        </p:nvSpPr>
        <p:spPr>
          <a:xfrm rot="116263">
            <a:off x="20276970" y="7854198"/>
            <a:ext cx="63677"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4" name="円形"/>
          <p:cNvSpPr/>
          <p:nvPr/>
        </p:nvSpPr>
        <p:spPr>
          <a:xfrm rot="116263">
            <a:off x="20599922" y="8746958"/>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5" name="円形"/>
          <p:cNvSpPr/>
          <p:nvPr/>
        </p:nvSpPr>
        <p:spPr>
          <a:xfrm rot="116263">
            <a:off x="20276970" y="9159574"/>
            <a:ext cx="63677"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6" name="円形"/>
          <p:cNvSpPr/>
          <p:nvPr/>
        </p:nvSpPr>
        <p:spPr>
          <a:xfrm rot="116263">
            <a:off x="20352895" y="9944820"/>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7" name="円形"/>
          <p:cNvSpPr/>
          <p:nvPr/>
        </p:nvSpPr>
        <p:spPr>
          <a:xfrm rot="116263">
            <a:off x="21431665" y="10065679"/>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8" name="円形"/>
          <p:cNvSpPr/>
          <p:nvPr/>
        </p:nvSpPr>
        <p:spPr>
          <a:xfrm rot="116263">
            <a:off x="20877076" y="9239019"/>
            <a:ext cx="63677"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09" name="円形"/>
          <p:cNvSpPr/>
          <p:nvPr/>
        </p:nvSpPr>
        <p:spPr>
          <a:xfrm rot="116263">
            <a:off x="21016357" y="8679937"/>
            <a:ext cx="63678" cy="57836"/>
          </a:xfrm>
          <a:prstGeom prst="ellipse">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四角形"/>
          <p:cNvSpPr/>
          <p:nvPr/>
        </p:nvSpPr>
        <p:spPr>
          <a:xfrm>
            <a:off x="-32605" y="-15356"/>
            <a:ext cx="24449211" cy="1587270"/>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 name="AI総論"/>
          <p:cNvSpPr txBox="1"/>
          <p:nvPr/>
        </p:nvSpPr>
        <p:spPr>
          <a:xfrm>
            <a:off x="10973060" y="349654"/>
            <a:ext cx="243788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AI総論</a:t>
            </a:r>
          </a:p>
        </p:txBody>
      </p:sp>
      <p:sp>
        <p:nvSpPr>
          <p:cNvPr id="125" name="応用の演習で取り組んだこと…"/>
          <p:cNvSpPr txBox="1"/>
          <p:nvPr/>
        </p:nvSpPr>
        <p:spPr>
          <a:xfrm>
            <a:off x="4525264" y="1866114"/>
            <a:ext cx="15333473"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000"/>
            </a:pPr>
            <a:r>
              <a:t>応用の演習で取り組んだこと</a:t>
            </a:r>
          </a:p>
          <a:p>
            <a:pPr>
              <a:defRPr sz="4000"/>
            </a:pPr>
            <a:r>
              <a:t>画像分類(MLP, CNN)や自然言語処理(Transformer, ChatGPT)</a:t>
            </a:r>
          </a:p>
        </p:txBody>
      </p:sp>
      <p:sp>
        <p:nvSpPr>
          <p:cNvPr id="126" name="まだまだ深層学習は発展があります…"/>
          <p:cNvSpPr txBox="1"/>
          <p:nvPr/>
        </p:nvSpPr>
        <p:spPr>
          <a:xfrm>
            <a:off x="8281003" y="11940371"/>
            <a:ext cx="8242301"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000"/>
            </a:pPr>
            <a:r>
              <a:t>まだまだ深層学習は発展があります</a:t>
            </a:r>
          </a:p>
          <a:p>
            <a:pPr>
              <a:defRPr sz="4000"/>
            </a:pPr>
            <a:r>
              <a:t>いくつか紹介していきます</a:t>
            </a:r>
          </a:p>
        </p:txBody>
      </p:sp>
      <p:graphicFrame>
        <p:nvGraphicFramePr>
          <p:cNvPr id="127" name="表1"/>
          <p:cNvGraphicFramePr/>
          <p:nvPr/>
        </p:nvGraphicFramePr>
        <p:xfrm>
          <a:off x="3566920" y="3531914"/>
          <a:ext cx="18661866" cy="8126957"/>
        </p:xfrm>
        <a:graphic>
          <a:graphicData uri="http://schemas.openxmlformats.org/drawingml/2006/table">
            <a:tbl>
              <a:tblPr bandRow="1">
                <a:tableStyleId>{4C3C2611-4C71-4FC5-86AE-919BDF0F9419}</a:tableStyleId>
              </a:tblPr>
              <a:tblGrid>
                <a:gridCol w="8118311">
                  <a:extLst>
                    <a:ext uri="{9D8B030D-6E8A-4147-A177-3AD203B41FA5}">
                      <a16:colId xmlns:a16="http://schemas.microsoft.com/office/drawing/2014/main" val="20000"/>
                    </a:ext>
                  </a:extLst>
                </a:gridCol>
                <a:gridCol w="10530854">
                  <a:extLst>
                    <a:ext uri="{9D8B030D-6E8A-4147-A177-3AD203B41FA5}">
                      <a16:colId xmlns:a16="http://schemas.microsoft.com/office/drawing/2014/main" val="20001"/>
                    </a:ext>
                  </a:extLst>
                </a:gridCol>
              </a:tblGrid>
              <a:tr h="507141">
                <a:tc>
                  <a:txBody>
                    <a:bodyPr/>
                    <a:lstStyle/>
                    <a:p>
                      <a:pPr defTabSz="457200">
                        <a:defRPr sz="1800"/>
                      </a:pPr>
                      <a:r>
                        <a:rPr sz="2566" b="1">
                          <a:solidFill>
                            <a:srgbClr val="000000">
                              <a:alpha val="84705"/>
                            </a:srgbClr>
                          </a:solidFill>
                          <a:latin typeface="Courier"/>
                          <a:ea typeface="Courier"/>
                          <a:cs typeface="Courier"/>
                          <a:sym typeface="Courier"/>
                        </a:rPr>
                        <a:t>授業タイトル</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solidFill>
                            <a:srgbClr val="000000">
                              <a:alpha val="84705"/>
                            </a:srgbClr>
                          </a:solidFill>
                          <a:latin typeface="Courier"/>
                          <a:ea typeface="Courier"/>
                          <a:cs typeface="Courier"/>
                          <a:sym typeface="Courier"/>
                        </a:rPr>
                        <a:t>授業内容</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0"/>
                  </a:ext>
                </a:extLst>
              </a:tr>
              <a:tr h="507141">
                <a:tc>
                  <a:txBody>
                    <a:bodyPr/>
                    <a:lstStyle/>
                    <a:p>
                      <a:pPr defTabSz="457200">
                        <a:defRPr sz="1800"/>
                      </a:pPr>
                      <a:r>
                        <a:rPr sz="2566" b="1">
                          <a:solidFill>
                            <a:srgbClr val="000000">
                              <a:alpha val="84705"/>
                            </a:srgbClr>
                          </a:solidFill>
                          <a:latin typeface="Courier"/>
                          <a:ea typeface="Courier"/>
                          <a:cs typeface="Courier"/>
                          <a:sym typeface="Courier"/>
                        </a:rPr>
                        <a:t>Google Colaboratoryの導入</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Google Colaboratoryとは / Google Colaboratoryの基本操作</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1"/>
                  </a:ext>
                </a:extLst>
              </a:tr>
              <a:tr h="507141">
                <a:tc>
                  <a:txBody>
                    <a:bodyPr/>
                    <a:lstStyle/>
                    <a:p>
                      <a:pPr defTabSz="457200">
                        <a:defRPr sz="1800"/>
                      </a:pPr>
                      <a:r>
                        <a:rPr sz="2566" b="1">
                          <a:solidFill>
                            <a:srgbClr val="000000">
                              <a:alpha val="84705"/>
                            </a:srgbClr>
                          </a:solidFill>
                          <a:latin typeface="Courier"/>
                          <a:ea typeface="Courier"/>
                          <a:cs typeface="Courier"/>
                          <a:sym typeface="Courier"/>
                        </a:rPr>
                        <a:t>MNISTの読み込み</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データセットの読み込みと画像データの理解</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2"/>
                  </a:ext>
                </a:extLst>
              </a:tr>
              <a:tr h="507141">
                <a:tc>
                  <a:txBody>
                    <a:bodyPr/>
                    <a:lstStyle/>
                    <a:p>
                      <a:pPr defTabSz="457200">
                        <a:defRPr sz="1800"/>
                      </a:pPr>
                      <a:r>
                        <a:rPr sz="2566" b="1">
                          <a:solidFill>
                            <a:srgbClr val="000000">
                              <a:alpha val="84705"/>
                            </a:srgbClr>
                          </a:solidFill>
                          <a:latin typeface="Courier"/>
                          <a:ea typeface="Courier"/>
                          <a:cs typeface="Courier"/>
                          <a:sym typeface="Courier"/>
                        </a:rPr>
                        <a:t>MNISTの可視化と加工</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画像データの可視化と学習の前処理</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3"/>
                  </a:ext>
                </a:extLst>
              </a:tr>
              <a:tr h="507141">
                <a:tc>
                  <a:txBody>
                    <a:bodyPr/>
                    <a:lstStyle/>
                    <a:p>
                      <a:pPr defTabSz="457200">
                        <a:defRPr sz="1800"/>
                      </a:pPr>
                      <a:r>
                        <a:rPr sz="2566" b="1">
                          <a:solidFill>
                            <a:srgbClr val="000000">
                              <a:alpha val="84705"/>
                            </a:srgbClr>
                          </a:solidFill>
                          <a:latin typeface="Courier"/>
                          <a:ea typeface="Courier"/>
                          <a:cs typeface="Courier"/>
                          <a:sym typeface="Courier"/>
                        </a:rPr>
                        <a:t>MLP(Multi layer perceptron)①</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MLPとは / 推論と学習の基本的概念</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4"/>
                  </a:ext>
                </a:extLst>
              </a:tr>
              <a:tr h="507141">
                <a:tc>
                  <a:txBody>
                    <a:bodyPr/>
                    <a:lstStyle/>
                    <a:p>
                      <a:pPr defTabSz="457200">
                        <a:defRPr sz="1800"/>
                      </a:pPr>
                      <a:r>
                        <a:rPr sz="2566" b="1">
                          <a:latin typeface="Courier"/>
                          <a:ea typeface="Courier"/>
                          <a:cs typeface="Courier"/>
                          <a:sym typeface="Courier"/>
                        </a:rPr>
                        <a:t>MLP②</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MLPの推論と学習に関する基本演習</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5"/>
                  </a:ext>
                </a:extLst>
              </a:tr>
              <a:tr h="507141">
                <a:tc>
                  <a:txBody>
                    <a:bodyPr/>
                    <a:lstStyle/>
                    <a:p>
                      <a:pPr defTabSz="457200">
                        <a:defRPr sz="1800"/>
                      </a:pPr>
                      <a:r>
                        <a:rPr sz="2566" b="1">
                          <a:solidFill>
                            <a:srgbClr val="000000">
                              <a:alpha val="84705"/>
                            </a:srgbClr>
                          </a:solidFill>
                          <a:latin typeface="Courier"/>
                          <a:ea typeface="Courier"/>
                          <a:cs typeface="Courier"/>
                          <a:sym typeface="Courier"/>
                        </a:rPr>
                        <a:t>CNN(Convolutional Neural Network)</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CNNの基本的概念と基本演習</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6"/>
                  </a:ext>
                </a:extLst>
              </a:tr>
              <a:tr h="507141">
                <a:tc>
                  <a:txBody>
                    <a:bodyPr/>
                    <a:lstStyle/>
                    <a:p>
                      <a:pPr defTabSz="457200">
                        <a:defRPr sz="1800"/>
                      </a:pPr>
                      <a:r>
                        <a:rPr sz="2566" b="1">
                          <a:solidFill>
                            <a:srgbClr val="000000">
                              <a:alpha val="84705"/>
                            </a:srgbClr>
                          </a:solidFill>
                          <a:latin typeface="Courier"/>
                          <a:ea typeface="Courier"/>
                          <a:cs typeface="Courier"/>
                          <a:sym typeface="Courier"/>
                        </a:rPr>
                        <a:t>データ拡張</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画像処理におけるデータ拡張の基本的概念と基本演習</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7"/>
                  </a:ext>
                </a:extLst>
              </a:tr>
              <a:tr h="507141">
                <a:tc>
                  <a:txBody>
                    <a:bodyPr/>
                    <a:lstStyle/>
                    <a:p>
                      <a:pPr defTabSz="457200">
                        <a:defRPr sz="1800"/>
                      </a:pPr>
                      <a:r>
                        <a:rPr sz="2566" b="1">
                          <a:latin typeface="Helvetica"/>
                          <a:ea typeface="Helvetica"/>
                          <a:cs typeface="Helvetica"/>
                          <a:sym typeface="Helvetica"/>
                        </a:rPr>
                        <a:t>画像分類(グループ演習)</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CIFAR10を用いたグループ演習</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8"/>
                  </a:ext>
                </a:extLst>
              </a:tr>
              <a:tr h="507141">
                <a:tc>
                  <a:txBody>
                    <a:bodyPr/>
                    <a:lstStyle/>
                    <a:p>
                      <a:pPr defTabSz="457200">
                        <a:defRPr sz="1800"/>
                      </a:pPr>
                      <a:r>
                        <a:rPr sz="2566" b="1">
                          <a:solidFill>
                            <a:srgbClr val="000000">
                              <a:alpha val="84705"/>
                            </a:srgbClr>
                          </a:solidFill>
                          <a:latin typeface="Courier"/>
                          <a:ea typeface="Courier"/>
                          <a:cs typeface="Courier"/>
                          <a:sym typeface="Courier"/>
                        </a:rPr>
                        <a:t>自然言語処理とChatGPT</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自然言語処理の概論とChatGPTの導入</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9"/>
                  </a:ext>
                </a:extLst>
              </a:tr>
              <a:tr h="507141">
                <a:tc>
                  <a:txBody>
                    <a:bodyPr/>
                    <a:lstStyle/>
                    <a:p>
                      <a:pPr defTabSz="457200">
                        <a:defRPr sz="1800"/>
                      </a:pPr>
                      <a:r>
                        <a:rPr sz="2566" b="1">
                          <a:solidFill>
                            <a:srgbClr val="000000">
                              <a:alpha val="84705"/>
                            </a:srgbClr>
                          </a:solidFill>
                          <a:latin typeface="Courier"/>
                          <a:ea typeface="Courier"/>
                          <a:cs typeface="Courier"/>
                          <a:sym typeface="Courier"/>
                        </a:rPr>
                        <a:t>自然言語処理演習(NLP)①</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Transformersのpipelineによる基本演習</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10"/>
                  </a:ext>
                </a:extLst>
              </a:tr>
              <a:tr h="507141">
                <a:tc>
                  <a:txBody>
                    <a:bodyPr/>
                    <a:lstStyle/>
                    <a:p>
                      <a:pPr defTabSz="457200">
                        <a:defRPr sz="1800"/>
                      </a:pPr>
                      <a:r>
                        <a:rPr sz="2566" b="1">
                          <a:latin typeface="Helvetica"/>
                          <a:ea typeface="Helvetica"/>
                          <a:cs typeface="Helvetica"/>
                          <a:sym typeface="Helvetica"/>
                        </a:rPr>
                        <a:t>自然言語処理演習②</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TransformersのTokenizerによる基本演習</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11"/>
                  </a:ext>
                </a:extLst>
              </a:tr>
              <a:tr h="507141">
                <a:tc>
                  <a:txBody>
                    <a:bodyPr/>
                    <a:lstStyle/>
                    <a:p>
                      <a:pPr defTabSz="457200">
                        <a:defRPr sz="1800"/>
                      </a:pPr>
                      <a:r>
                        <a:rPr sz="2566" b="1">
                          <a:solidFill>
                            <a:srgbClr val="000000">
                              <a:alpha val="84705"/>
                            </a:srgbClr>
                          </a:solidFill>
                          <a:latin typeface="Courier"/>
                          <a:ea typeface="Courier"/>
                          <a:cs typeface="Courier"/>
                          <a:sym typeface="Courier"/>
                        </a:rPr>
                        <a:t>言語モデル-生成AI概論(講義)</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言語モデルの基本的概念(講義)</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12"/>
                  </a:ext>
                </a:extLst>
              </a:tr>
              <a:tr h="507141">
                <a:tc>
                  <a:txBody>
                    <a:bodyPr/>
                    <a:lstStyle/>
                    <a:p>
                      <a:pPr defTabSz="457200">
                        <a:defRPr sz="1800"/>
                      </a:pPr>
                      <a:r>
                        <a:rPr sz="2566" b="1">
                          <a:solidFill>
                            <a:srgbClr val="000000">
                              <a:alpha val="84705"/>
                            </a:srgbClr>
                          </a:solidFill>
                          <a:latin typeface="Courier"/>
                          <a:ea typeface="Courier"/>
                          <a:cs typeface="Courier"/>
                          <a:sym typeface="Courier"/>
                        </a:rPr>
                        <a:t>教師なし機械学習-次元削減</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次元削減の概論と基本演習</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13"/>
                  </a:ext>
                </a:extLst>
              </a:tr>
              <a:tr h="507141">
                <a:tc>
                  <a:txBody>
                    <a:bodyPr/>
                    <a:lstStyle/>
                    <a:p>
                      <a:pPr defTabSz="457200">
                        <a:defRPr sz="1800"/>
                      </a:pPr>
                      <a:r>
                        <a:rPr sz="2566" b="1">
                          <a:solidFill>
                            <a:srgbClr val="000000">
                              <a:alpha val="84705"/>
                            </a:srgbClr>
                          </a:solidFill>
                          <a:latin typeface="Courier"/>
                          <a:ea typeface="Courier"/>
                          <a:cs typeface="Courier"/>
                          <a:sym typeface="Courier"/>
                        </a:rPr>
                        <a:t>教師なし機械学習-クラスタリング</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クラスタリングの概論と基本演習</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14"/>
                  </a:ext>
                </a:extLst>
              </a:tr>
              <a:tr h="507141">
                <a:tc>
                  <a:txBody>
                    <a:bodyPr/>
                    <a:lstStyle/>
                    <a:p>
                      <a:pPr defTabSz="457200">
                        <a:defRPr sz="1800"/>
                      </a:pPr>
                      <a:r>
                        <a:rPr sz="2566" b="1">
                          <a:solidFill>
                            <a:srgbClr val="000000">
                              <a:alpha val="84705"/>
                            </a:srgbClr>
                          </a:solidFill>
                          <a:latin typeface="Courier"/>
                          <a:ea typeface="Courier"/>
                          <a:cs typeface="Courier"/>
                          <a:sym typeface="Courier"/>
                        </a:rPr>
                        <a:t>AI総論(講義-生成AIや色々なAIモデル,社会実装他)</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457200">
                        <a:defRPr sz="1800"/>
                      </a:pPr>
                      <a:r>
                        <a:rPr sz="2566" b="1">
                          <a:latin typeface="Helvetica"/>
                          <a:ea typeface="Helvetica"/>
                          <a:cs typeface="Helvetica"/>
                          <a:sym typeface="Helvetica"/>
                        </a:rPr>
                        <a:t>AIの応用例の紹介、AI総論(講義)</a:t>
                      </a:r>
                    </a:p>
                  </a:txBody>
                  <a:tcPr marL="12700" marR="12700" marT="12700" marB="127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15"/>
                  </a:ext>
                </a:extLst>
              </a:tr>
            </a:tbl>
          </a:graphicData>
        </a:graphic>
      </p:graphicFrame>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12" name="物体検出にも多くのモデルが存在"/>
          <p:cNvSpPr txBox="1"/>
          <p:nvPr/>
        </p:nvSpPr>
        <p:spPr>
          <a:xfrm>
            <a:off x="6545071" y="383956"/>
            <a:ext cx="11293857"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物体検出にも多くのモデルが存在</a:t>
            </a:r>
          </a:p>
        </p:txBody>
      </p:sp>
      <p:pic>
        <p:nvPicPr>
          <p:cNvPr id="613" name="スクリーンショット 2023-10-18 16.47.37.png" descr="スクリーンショット 2023-10-18 16.47.37.png"/>
          <p:cNvPicPr>
            <a:picLocks noChangeAspect="1"/>
          </p:cNvPicPr>
          <p:nvPr/>
        </p:nvPicPr>
        <p:blipFill>
          <a:blip r:embed="rId2"/>
          <a:stretch>
            <a:fillRect/>
          </a:stretch>
        </p:blipFill>
        <p:spPr>
          <a:xfrm>
            <a:off x="6125092" y="2900052"/>
            <a:ext cx="18033674" cy="9350258"/>
          </a:xfrm>
          <a:prstGeom prst="rect">
            <a:avLst/>
          </a:prstGeom>
          <a:ln w="12700">
            <a:miter lim="400000"/>
          </a:ln>
        </p:spPr>
      </p:pic>
      <p:sp>
        <p:nvSpPr>
          <p:cNvPr id="614" name="Vidya Kamath, et al.Neurocomputing(2023)"/>
          <p:cNvSpPr txBox="1"/>
          <p:nvPr/>
        </p:nvSpPr>
        <p:spPr>
          <a:xfrm>
            <a:off x="14963858" y="12680127"/>
            <a:ext cx="8561528" cy="501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a:latin typeface="+mn-lt"/>
                <a:ea typeface="+mn-ea"/>
                <a:cs typeface="+mn-cs"/>
                <a:sym typeface="ヒラギノ角ゴ ProN W3"/>
              </a:defRPr>
            </a:lvl1pPr>
          </a:lstStyle>
          <a:p>
            <a:r>
              <a:t>Vidya Kamath, et al.Neurocomputing(2023)</a:t>
            </a:r>
          </a:p>
        </p:txBody>
      </p:sp>
      <p:pic>
        <p:nvPicPr>
          <p:cNvPr id="615" name="線 線" descr="線 線"/>
          <p:cNvPicPr>
            <a:picLocks/>
          </p:cNvPicPr>
          <p:nvPr/>
        </p:nvPicPr>
        <p:blipFill>
          <a:blip r:embed="rId3"/>
          <a:stretch>
            <a:fillRect/>
          </a:stretch>
        </p:blipFill>
        <p:spPr>
          <a:xfrm rot="10800000">
            <a:off x="8095056" y="2872482"/>
            <a:ext cx="6137618" cy="165101"/>
          </a:xfrm>
          <a:prstGeom prst="rect">
            <a:avLst/>
          </a:prstGeom>
        </p:spPr>
      </p:pic>
      <p:pic>
        <p:nvPicPr>
          <p:cNvPr id="617" name="線 線" descr="線 線"/>
          <p:cNvPicPr>
            <a:picLocks/>
          </p:cNvPicPr>
          <p:nvPr/>
        </p:nvPicPr>
        <p:blipFill>
          <a:blip r:embed="rId3"/>
          <a:stretch>
            <a:fillRect/>
          </a:stretch>
        </p:blipFill>
        <p:spPr>
          <a:xfrm rot="10800000">
            <a:off x="16873255" y="2872482"/>
            <a:ext cx="6137618" cy="165101"/>
          </a:xfrm>
          <a:prstGeom prst="rect">
            <a:avLst/>
          </a:prstGeom>
        </p:spPr>
      </p:pic>
      <p:sp>
        <p:nvSpPr>
          <p:cNvPr id="619" name="1 stage"/>
          <p:cNvSpPr txBox="1"/>
          <p:nvPr/>
        </p:nvSpPr>
        <p:spPr>
          <a:xfrm>
            <a:off x="10338047" y="2235214"/>
            <a:ext cx="165163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 stage</a:t>
            </a:r>
          </a:p>
        </p:txBody>
      </p:sp>
      <p:sp>
        <p:nvSpPr>
          <p:cNvPr id="620" name="2 stage"/>
          <p:cNvSpPr txBox="1"/>
          <p:nvPr/>
        </p:nvSpPr>
        <p:spPr>
          <a:xfrm>
            <a:off x="19272727" y="2235214"/>
            <a:ext cx="165163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2 stage</a:t>
            </a:r>
          </a:p>
        </p:txBody>
      </p:sp>
      <p:sp>
        <p:nvSpPr>
          <p:cNvPr id="621" name="1stageと2stageがある"/>
          <p:cNvSpPr txBox="1"/>
          <p:nvPr/>
        </p:nvSpPr>
        <p:spPr>
          <a:xfrm>
            <a:off x="545128" y="2209814"/>
            <a:ext cx="5038548"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vl1pPr>
          </a:lstStyle>
          <a:p>
            <a:r>
              <a:t>1stageと2stageがある</a:t>
            </a:r>
          </a:p>
        </p:txBody>
      </p:sp>
      <p:sp>
        <p:nvSpPr>
          <p:cNvPr id="622" name="2stage…"/>
          <p:cNvSpPr txBox="1"/>
          <p:nvPr/>
        </p:nvSpPr>
        <p:spPr>
          <a:xfrm>
            <a:off x="551978" y="4003352"/>
            <a:ext cx="5337811" cy="77216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pPr>
            <a:r>
              <a:t>2stage</a:t>
            </a:r>
          </a:p>
          <a:p>
            <a:pPr algn="l">
              <a:defRPr sz="3400"/>
            </a:pPr>
            <a:r>
              <a:t>・候補領域を抽出してから</a:t>
            </a:r>
          </a:p>
          <a:p>
            <a:pPr algn="l">
              <a:defRPr sz="3400"/>
            </a:pPr>
            <a:r>
              <a:t>　クラス分類を行う</a:t>
            </a:r>
          </a:p>
          <a:p>
            <a:pPr algn="l">
              <a:defRPr sz="3400"/>
            </a:pPr>
            <a:r>
              <a:t>・1stageよりも高精度</a:t>
            </a:r>
          </a:p>
          <a:p>
            <a:pPr algn="l">
              <a:defRPr sz="3400"/>
            </a:pPr>
            <a:r>
              <a:t>ex) Fast R-CNN, </a:t>
            </a:r>
          </a:p>
          <a:p>
            <a:pPr algn="l">
              <a:defRPr sz="3400"/>
            </a:pPr>
            <a:r>
              <a:t>   　Faster R-CNN</a:t>
            </a:r>
          </a:p>
          <a:p>
            <a:pPr algn="l">
              <a:defRPr sz="3400"/>
            </a:pPr>
            <a:endParaRPr/>
          </a:p>
          <a:p>
            <a:pPr algn="l">
              <a:defRPr sz="3400"/>
            </a:pPr>
            <a:r>
              <a:t>1stage</a:t>
            </a:r>
          </a:p>
          <a:p>
            <a:pPr algn="l">
              <a:defRPr sz="3400"/>
            </a:pPr>
            <a:r>
              <a:t>・領域抽出とクラス分類を</a:t>
            </a:r>
          </a:p>
          <a:p>
            <a:pPr algn="l">
              <a:defRPr sz="3400"/>
            </a:pPr>
            <a:r>
              <a:t>　同時に行う</a:t>
            </a:r>
          </a:p>
          <a:p>
            <a:pPr algn="l">
              <a:defRPr sz="3400"/>
            </a:pPr>
            <a:r>
              <a:t>・2stageよりも高速度</a:t>
            </a:r>
          </a:p>
          <a:p>
            <a:pPr algn="l">
              <a:defRPr sz="3400"/>
            </a:pPr>
            <a:r>
              <a:t>ex) SSD, YOLO</a:t>
            </a:r>
          </a:p>
        </p:txBody>
      </p:sp>
      <p:sp>
        <p:nvSpPr>
          <p:cNvPr id="623" name="大雑把な違い"/>
          <p:cNvSpPr txBox="1"/>
          <p:nvPr/>
        </p:nvSpPr>
        <p:spPr>
          <a:xfrm>
            <a:off x="1868333" y="3312511"/>
            <a:ext cx="2705101"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400"/>
            </a:lvl1pPr>
          </a:lstStyle>
          <a:p>
            <a:r>
              <a:t>大雑把な違い</a:t>
            </a:r>
          </a:p>
        </p:txBody>
      </p:sp>
      <p:sp>
        <p:nvSpPr>
          <p:cNvPr id="624" name="四角形"/>
          <p:cNvSpPr/>
          <p:nvPr/>
        </p:nvSpPr>
        <p:spPr>
          <a:xfrm>
            <a:off x="7466123" y="6066518"/>
            <a:ext cx="1082170" cy="714194"/>
          </a:xfrm>
          <a:prstGeom prst="rect">
            <a:avLst/>
          </a:prstGeom>
          <a:ln w="635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25" name="四角形"/>
          <p:cNvSpPr/>
          <p:nvPr/>
        </p:nvSpPr>
        <p:spPr>
          <a:xfrm>
            <a:off x="9761511" y="6685317"/>
            <a:ext cx="1082171" cy="714194"/>
          </a:xfrm>
          <a:prstGeom prst="rect">
            <a:avLst/>
          </a:prstGeom>
          <a:ln w="635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26" name="四角形"/>
          <p:cNvSpPr/>
          <p:nvPr/>
        </p:nvSpPr>
        <p:spPr>
          <a:xfrm>
            <a:off x="21915243" y="5990318"/>
            <a:ext cx="1826943" cy="1018775"/>
          </a:xfrm>
          <a:prstGeom prst="rect">
            <a:avLst/>
          </a:prstGeom>
          <a:ln w="635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ライブラリのインストール"/>
          <p:cNvSpPr txBox="1"/>
          <p:nvPr/>
        </p:nvSpPr>
        <p:spPr>
          <a:xfrm>
            <a:off x="614640" y="2121163"/>
            <a:ext cx="6775197"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atin typeface="+mn-lt"/>
                <a:ea typeface="+mn-ea"/>
                <a:cs typeface="+mn-cs"/>
                <a:sym typeface="ヒラギノ角ゴ ProN W3"/>
              </a:defRPr>
            </a:lvl1pPr>
          </a:lstStyle>
          <a:p>
            <a:r>
              <a:t>ライブラリのインストール</a:t>
            </a:r>
          </a:p>
        </p:txBody>
      </p:sp>
      <p:pic>
        <p:nvPicPr>
          <p:cNvPr id="629" name="スクリーンショット 2024-01-17 11.58.11.png" descr="スクリーンショット 2024-01-17 11.58.11.png"/>
          <p:cNvPicPr>
            <a:picLocks noChangeAspect="1"/>
          </p:cNvPicPr>
          <p:nvPr/>
        </p:nvPicPr>
        <p:blipFill>
          <a:blip r:embed="rId2"/>
          <a:stretch>
            <a:fillRect/>
          </a:stretch>
        </p:blipFill>
        <p:spPr>
          <a:xfrm>
            <a:off x="13216597" y="8617211"/>
            <a:ext cx="4887543" cy="4669146"/>
          </a:xfrm>
          <a:prstGeom prst="rect">
            <a:avLst/>
          </a:prstGeom>
          <a:ln w="12700">
            <a:miter lim="400000"/>
          </a:ln>
        </p:spPr>
      </p:pic>
      <p:pic>
        <p:nvPicPr>
          <p:cNvPr id="630" name="スクリーンショット 2024-01-17 11.58.27.png" descr="スクリーンショット 2024-01-17 11.58.27.png"/>
          <p:cNvPicPr>
            <a:picLocks noChangeAspect="1"/>
          </p:cNvPicPr>
          <p:nvPr/>
        </p:nvPicPr>
        <p:blipFill>
          <a:blip r:embed="rId3"/>
          <a:stretch>
            <a:fillRect/>
          </a:stretch>
        </p:blipFill>
        <p:spPr>
          <a:xfrm>
            <a:off x="18422976" y="8535234"/>
            <a:ext cx="5026114" cy="4833100"/>
          </a:xfrm>
          <a:prstGeom prst="rect">
            <a:avLst/>
          </a:prstGeom>
          <a:ln w="12700">
            <a:miter lim="400000"/>
          </a:ln>
        </p:spPr>
      </p:pic>
      <p:sp>
        <p:nvSpPr>
          <p:cNvPr id="631"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32" name="物体検出(YOLOv8)"/>
          <p:cNvSpPr txBox="1"/>
          <p:nvPr/>
        </p:nvSpPr>
        <p:spPr>
          <a:xfrm>
            <a:off x="8706053" y="383956"/>
            <a:ext cx="697189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物体検出(YOLOv8)</a:t>
            </a:r>
          </a:p>
        </p:txBody>
      </p:sp>
      <p:pic>
        <p:nvPicPr>
          <p:cNvPr id="633" name="スクリーンショット 2024-01-25 2.25.00.png" descr="スクリーンショット 2024-01-25 2.25.00.png"/>
          <p:cNvPicPr>
            <a:picLocks noChangeAspect="1"/>
          </p:cNvPicPr>
          <p:nvPr/>
        </p:nvPicPr>
        <p:blipFill>
          <a:blip r:embed="rId4"/>
          <a:srcRect r="13504" b="7364"/>
          <a:stretch>
            <a:fillRect/>
          </a:stretch>
        </p:blipFill>
        <p:spPr>
          <a:xfrm>
            <a:off x="598846" y="3202739"/>
            <a:ext cx="8977494" cy="4372996"/>
          </a:xfrm>
          <a:prstGeom prst="rect">
            <a:avLst/>
          </a:prstGeom>
          <a:ln w="25400">
            <a:solidFill>
              <a:srgbClr val="000000"/>
            </a:solidFill>
            <a:miter lim="400000"/>
          </a:ln>
        </p:spPr>
      </p:pic>
      <p:pic>
        <p:nvPicPr>
          <p:cNvPr id="634" name="スクリーンショット 2024-01-25 2.26.19.png" descr="スクリーンショット 2024-01-25 2.26.19.png"/>
          <p:cNvPicPr>
            <a:picLocks noChangeAspect="1"/>
          </p:cNvPicPr>
          <p:nvPr/>
        </p:nvPicPr>
        <p:blipFill>
          <a:blip r:embed="rId5"/>
          <a:srcRect b="56590"/>
          <a:stretch>
            <a:fillRect/>
          </a:stretch>
        </p:blipFill>
        <p:spPr>
          <a:xfrm>
            <a:off x="1020202" y="8464629"/>
            <a:ext cx="4622801" cy="4581290"/>
          </a:xfrm>
          <a:prstGeom prst="rect">
            <a:avLst/>
          </a:prstGeom>
          <a:ln w="12700">
            <a:miter lim="400000"/>
          </a:ln>
        </p:spPr>
      </p:pic>
      <p:pic>
        <p:nvPicPr>
          <p:cNvPr id="635" name="スクリーンショット 2024-01-25 2.26.19.png" descr="スクリーンショット 2024-01-25 2.26.19.png"/>
          <p:cNvPicPr>
            <a:picLocks noChangeAspect="1"/>
          </p:cNvPicPr>
          <p:nvPr/>
        </p:nvPicPr>
        <p:blipFill>
          <a:blip r:embed="rId5"/>
          <a:srcRect t="55091"/>
          <a:stretch>
            <a:fillRect/>
          </a:stretch>
        </p:blipFill>
        <p:spPr>
          <a:xfrm>
            <a:off x="6020487" y="8284333"/>
            <a:ext cx="4622801" cy="4739517"/>
          </a:xfrm>
          <a:prstGeom prst="rect">
            <a:avLst/>
          </a:prstGeom>
          <a:ln w="12700">
            <a:miter lim="400000"/>
          </a:ln>
        </p:spPr>
      </p:pic>
      <p:sp>
        <p:nvSpPr>
          <p:cNvPr id="636" name="矢印"/>
          <p:cNvSpPr/>
          <p:nvPr/>
        </p:nvSpPr>
        <p:spPr>
          <a:xfrm>
            <a:off x="11397989" y="10316784"/>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637" name="スクリーンショット 2024-01-25 2.29.24.png" descr="スクリーンショット 2024-01-25 2.29.24.png"/>
          <p:cNvPicPr>
            <a:picLocks noChangeAspect="1"/>
          </p:cNvPicPr>
          <p:nvPr/>
        </p:nvPicPr>
        <p:blipFill>
          <a:blip r:embed="rId6"/>
          <a:stretch>
            <a:fillRect/>
          </a:stretch>
        </p:blipFill>
        <p:spPr>
          <a:xfrm>
            <a:off x="9845539" y="3154385"/>
            <a:ext cx="14123934" cy="4469875"/>
          </a:xfrm>
          <a:prstGeom prst="rect">
            <a:avLst/>
          </a:prstGeom>
          <a:ln w="25400">
            <a:solidFill>
              <a:srgbClr val="000000"/>
            </a:solidFill>
            <a:miter lim="400000"/>
          </a:ln>
        </p:spPr>
      </p:pic>
      <p:sp>
        <p:nvSpPr>
          <p:cNvPr id="638" name="モデルを読み込んで推論"/>
          <p:cNvSpPr txBox="1"/>
          <p:nvPr/>
        </p:nvSpPr>
        <p:spPr>
          <a:xfrm>
            <a:off x="10041120" y="2060901"/>
            <a:ext cx="6188457"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atin typeface="+mn-lt"/>
                <a:ea typeface="+mn-ea"/>
                <a:cs typeface="+mn-cs"/>
                <a:sym typeface="ヒラギノ角ゴ ProN W3"/>
              </a:defRPr>
            </a:lvl1pPr>
          </a:lstStyle>
          <a:p>
            <a:r>
              <a:t>モデルを読み込んで推論</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41" name="物体検出の推論速度↑ → リアルタイム"/>
          <p:cNvSpPr txBox="1"/>
          <p:nvPr/>
        </p:nvSpPr>
        <p:spPr>
          <a:xfrm>
            <a:off x="4820303" y="383956"/>
            <a:ext cx="13746316"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物体検出の推論速度↑　→ リアルタイム</a:t>
            </a:r>
          </a:p>
        </p:txBody>
      </p:sp>
      <p:pic>
        <p:nvPicPr>
          <p:cNvPr id="642" name="pasted-image.png" descr="pasted-image.png"/>
          <p:cNvPicPr>
            <a:picLocks noChangeAspect="1"/>
          </p:cNvPicPr>
          <p:nvPr/>
        </p:nvPicPr>
        <p:blipFill>
          <a:blip r:embed="rId2"/>
          <a:stretch>
            <a:fillRect/>
          </a:stretch>
        </p:blipFill>
        <p:spPr>
          <a:xfrm>
            <a:off x="1033197" y="3094561"/>
            <a:ext cx="9985129" cy="9304878"/>
          </a:xfrm>
          <a:prstGeom prst="rect">
            <a:avLst/>
          </a:prstGeom>
          <a:ln w="12700">
            <a:miter lim="400000"/>
          </a:ln>
        </p:spPr>
      </p:pic>
      <p:sp>
        <p:nvSpPr>
          <p:cNvPr id="643" name="手術動画のリアルタイム物体検出…"/>
          <p:cNvSpPr txBox="1"/>
          <p:nvPr/>
        </p:nvSpPr>
        <p:spPr>
          <a:xfrm>
            <a:off x="13666312" y="11792046"/>
            <a:ext cx="8418069"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400"/>
            </a:pPr>
            <a:r>
              <a:t>手術動画のリアルタイム物体検出</a:t>
            </a:r>
          </a:p>
          <a:p>
            <a:pPr>
              <a:defRPr sz="4400"/>
            </a:pPr>
            <a:r>
              <a:t>→術者の技量を予測</a:t>
            </a:r>
          </a:p>
        </p:txBody>
      </p:sp>
      <p:pic>
        <p:nvPicPr>
          <p:cNvPr id="644" name="スクリーンショット 2024-01-25 2.34.49.png" descr="スクリーンショット 2024-01-25 2.34.49.png"/>
          <p:cNvPicPr>
            <a:picLocks noChangeAspect="1"/>
          </p:cNvPicPr>
          <p:nvPr/>
        </p:nvPicPr>
        <p:blipFill>
          <a:blip r:embed="rId3"/>
          <a:stretch>
            <a:fillRect/>
          </a:stretch>
        </p:blipFill>
        <p:spPr>
          <a:xfrm>
            <a:off x="11941505" y="2714247"/>
            <a:ext cx="11319395" cy="7634834"/>
          </a:xfrm>
          <a:prstGeom prst="rect">
            <a:avLst/>
          </a:prstGeom>
          <a:ln w="25400">
            <a:solidFill>
              <a:srgbClr val="000000"/>
            </a:solidFill>
            <a:miter lim="400000"/>
          </a:ln>
        </p:spPr>
      </p:pic>
      <p:sp>
        <p:nvSpPr>
          <p:cNvPr id="645" name="Joel L. Lavanchy, et al. Scientific Reports(2021)"/>
          <p:cNvSpPr txBox="1"/>
          <p:nvPr/>
        </p:nvSpPr>
        <p:spPr>
          <a:xfrm>
            <a:off x="15536992" y="10848313"/>
            <a:ext cx="8462722"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atin typeface="+mn-lt"/>
                <a:ea typeface="+mn-ea"/>
                <a:cs typeface="+mn-cs"/>
                <a:sym typeface="ヒラギノ角ゴ ProN W3"/>
              </a:defRPr>
            </a:lvl1pPr>
          </a:lstStyle>
          <a:p>
            <a:r>
              <a:t>Joel L. Lavanchy, et al. Scientific Reports(2021)</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DALL·E 2024-01-25 00.25.46 - An image of the same three men, now playing soccer in a realistic style. They are on a soccer field, with each man engaged in different soccer activit.png" descr="DALL·E 2024-01-25 00.25.46 - An image of the same three men, now playing soccer in a realistic style. They are on a soccer field, with each man engaged in different soccer activit.png"/>
          <p:cNvPicPr>
            <a:picLocks noChangeAspect="1"/>
          </p:cNvPicPr>
          <p:nvPr/>
        </p:nvPicPr>
        <p:blipFill>
          <a:blip r:embed="rId2"/>
          <a:stretch>
            <a:fillRect/>
          </a:stretch>
        </p:blipFill>
        <p:spPr>
          <a:xfrm>
            <a:off x="17162732" y="4919115"/>
            <a:ext cx="6695594" cy="6695594"/>
          </a:xfrm>
          <a:prstGeom prst="rect">
            <a:avLst/>
          </a:prstGeom>
          <a:ln w="25400">
            <a:solidFill>
              <a:srgbClr val="000000"/>
            </a:solidFill>
            <a:miter lim="400000"/>
          </a:ln>
        </p:spPr>
      </p:pic>
      <p:sp>
        <p:nvSpPr>
          <p:cNvPr id="648" name="四角形"/>
          <p:cNvSpPr/>
          <p:nvPr/>
        </p:nvSpPr>
        <p:spPr>
          <a:xfrm>
            <a:off x="17134078" y="4906415"/>
            <a:ext cx="6752905" cy="6720994"/>
          </a:xfrm>
          <a:prstGeom prst="rect">
            <a:avLst/>
          </a:prstGeom>
          <a:solidFill>
            <a:schemeClr val="accent3">
              <a:hueOff val="362282"/>
              <a:satOff val="31803"/>
              <a:lumOff val="-18242"/>
              <a:alpha val="4169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649" name="DALL·E 2024-01-25 00.25.46 - An image of the same three men, now playing soccer in a realistic style. They are on a soccer field, with each man engaged in different soccer activit.png" descr="DALL·E 2024-01-25 00.25.46 - An image of the same three men, now playing soccer in a realistic style. They are on a soccer field, with each man engaged in different soccer activit.png"/>
          <p:cNvPicPr>
            <a:picLocks noChangeAspect="1"/>
          </p:cNvPicPr>
          <p:nvPr/>
        </p:nvPicPr>
        <p:blipFill>
          <a:blip r:embed="rId2"/>
          <a:stretch>
            <a:fillRect/>
          </a:stretch>
        </p:blipFill>
        <p:spPr>
          <a:xfrm>
            <a:off x="1361450" y="4919115"/>
            <a:ext cx="6695594" cy="6695594"/>
          </a:xfrm>
          <a:prstGeom prst="rect">
            <a:avLst/>
          </a:prstGeom>
          <a:ln w="25400">
            <a:solidFill>
              <a:srgbClr val="000000"/>
            </a:solidFill>
            <a:miter lim="400000"/>
          </a:ln>
        </p:spPr>
      </p:pic>
      <p:sp>
        <p:nvSpPr>
          <p:cNvPr id="650" name="四角形"/>
          <p:cNvSpPr/>
          <p:nvPr/>
        </p:nvSpPr>
        <p:spPr>
          <a:xfrm>
            <a:off x="1332795" y="4891224"/>
            <a:ext cx="6752905" cy="6720994"/>
          </a:xfrm>
          <a:prstGeom prst="rect">
            <a:avLst/>
          </a:prstGeom>
          <a:solidFill>
            <a:schemeClr val="accent3">
              <a:hueOff val="362282"/>
              <a:satOff val="31803"/>
              <a:lumOff val="-18242"/>
              <a:alpha val="4169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51"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52" name="領域抽出(セグメンテーション)"/>
          <p:cNvSpPr txBox="1"/>
          <p:nvPr/>
        </p:nvSpPr>
        <p:spPr>
          <a:xfrm>
            <a:off x="6993902" y="383956"/>
            <a:ext cx="10396196"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領域抽出(セグメンテーション)</a:t>
            </a:r>
          </a:p>
        </p:txBody>
      </p:sp>
      <p:sp>
        <p:nvSpPr>
          <p:cNvPr id="653" name="ピクセル単位でクラス分類を行う"/>
          <p:cNvSpPr txBox="1"/>
          <p:nvPr/>
        </p:nvSpPr>
        <p:spPr>
          <a:xfrm>
            <a:off x="7369947" y="2048319"/>
            <a:ext cx="9941053"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atin typeface="+mn-lt"/>
                <a:ea typeface="+mn-ea"/>
                <a:cs typeface="+mn-cs"/>
                <a:sym typeface="ヒラギノ角ゴ ProN W3"/>
              </a:defRPr>
            </a:lvl1pPr>
          </a:lstStyle>
          <a:p>
            <a:r>
              <a:t>ピクセル単位でクラス分類を行う</a:t>
            </a:r>
          </a:p>
        </p:txBody>
      </p:sp>
      <p:sp>
        <p:nvSpPr>
          <p:cNvPr id="654" name="セマンティック…"/>
          <p:cNvSpPr txBox="1"/>
          <p:nvPr/>
        </p:nvSpPr>
        <p:spPr>
          <a:xfrm>
            <a:off x="2713728" y="3345292"/>
            <a:ext cx="4310508"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latin typeface="+mn-lt"/>
                <a:ea typeface="+mn-ea"/>
                <a:cs typeface="+mn-cs"/>
                <a:sym typeface="ヒラギノ角ゴ ProN W3"/>
              </a:defRPr>
            </a:pPr>
            <a:r>
              <a:t>セマンティック</a:t>
            </a:r>
          </a:p>
          <a:p>
            <a:pPr>
              <a:defRPr sz="3700">
                <a:latin typeface="+mn-lt"/>
                <a:ea typeface="+mn-ea"/>
                <a:cs typeface="+mn-cs"/>
                <a:sym typeface="ヒラギノ角ゴ ProN W3"/>
              </a:defRPr>
            </a:pPr>
            <a:r>
              <a:t>セグメンテーション</a:t>
            </a:r>
          </a:p>
        </p:txBody>
      </p:sp>
      <p:sp>
        <p:nvSpPr>
          <p:cNvPr id="655" name="インスタンス…"/>
          <p:cNvSpPr txBox="1"/>
          <p:nvPr/>
        </p:nvSpPr>
        <p:spPr>
          <a:xfrm>
            <a:off x="10515428" y="3345292"/>
            <a:ext cx="4310508"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latin typeface="+mn-lt"/>
                <a:ea typeface="+mn-ea"/>
                <a:cs typeface="+mn-cs"/>
                <a:sym typeface="ヒラギノ角ゴ ProN W3"/>
              </a:defRPr>
            </a:pPr>
            <a:r>
              <a:t>インスタンス</a:t>
            </a:r>
          </a:p>
          <a:p>
            <a:pPr>
              <a:defRPr sz="3700">
                <a:latin typeface="+mn-lt"/>
                <a:ea typeface="+mn-ea"/>
                <a:cs typeface="+mn-cs"/>
                <a:sym typeface="ヒラギノ角ゴ ProN W3"/>
              </a:defRPr>
            </a:pPr>
            <a:r>
              <a:t>セグメンテーション</a:t>
            </a:r>
          </a:p>
        </p:txBody>
      </p:sp>
      <p:sp>
        <p:nvSpPr>
          <p:cNvPr id="656" name="パノプティック…"/>
          <p:cNvSpPr txBox="1"/>
          <p:nvPr/>
        </p:nvSpPr>
        <p:spPr>
          <a:xfrm>
            <a:off x="18317129" y="3345292"/>
            <a:ext cx="4310508"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latin typeface="+mn-lt"/>
                <a:ea typeface="+mn-ea"/>
                <a:cs typeface="+mn-cs"/>
                <a:sym typeface="ヒラギノ角ゴ ProN W3"/>
              </a:defRPr>
            </a:pPr>
            <a:r>
              <a:t>パノプティック</a:t>
            </a:r>
          </a:p>
          <a:p>
            <a:pPr>
              <a:defRPr sz="3700">
                <a:latin typeface="+mn-lt"/>
                <a:ea typeface="+mn-ea"/>
                <a:cs typeface="+mn-cs"/>
                <a:sym typeface="ヒラギノ角ゴ ProN W3"/>
              </a:defRPr>
            </a:pPr>
            <a:r>
              <a:t>セグメンテーション</a:t>
            </a:r>
          </a:p>
        </p:txBody>
      </p:sp>
      <p:sp>
        <p:nvSpPr>
          <p:cNvPr id="657" name="図形"/>
          <p:cNvSpPr/>
          <p:nvPr/>
        </p:nvSpPr>
        <p:spPr>
          <a:xfrm>
            <a:off x="1644869" y="6254991"/>
            <a:ext cx="1494963" cy="3478114"/>
          </a:xfrm>
          <a:custGeom>
            <a:avLst/>
            <a:gdLst/>
            <a:ahLst/>
            <a:cxnLst>
              <a:cxn ang="0">
                <a:pos x="wd2" y="hd2"/>
              </a:cxn>
              <a:cxn ang="5400000">
                <a:pos x="wd2" y="hd2"/>
              </a:cxn>
              <a:cxn ang="10800000">
                <a:pos x="wd2" y="hd2"/>
              </a:cxn>
              <a:cxn ang="16200000">
                <a:pos x="wd2" y="hd2"/>
              </a:cxn>
            </a:cxnLst>
            <a:rect l="0" t="0" r="r" b="b"/>
            <a:pathLst>
              <a:path w="21532" h="21596" extrusionOk="0">
                <a:moveTo>
                  <a:pt x="2672" y="10297"/>
                </a:moveTo>
                <a:lnTo>
                  <a:pt x="3193" y="10618"/>
                </a:lnTo>
                <a:lnTo>
                  <a:pt x="3322" y="10930"/>
                </a:lnTo>
                <a:lnTo>
                  <a:pt x="3144" y="11409"/>
                </a:lnTo>
                <a:lnTo>
                  <a:pt x="2921" y="11718"/>
                </a:lnTo>
                <a:lnTo>
                  <a:pt x="2445" y="11754"/>
                </a:lnTo>
                <a:lnTo>
                  <a:pt x="2384" y="11346"/>
                </a:lnTo>
                <a:cubicBezTo>
                  <a:pt x="2411" y="11307"/>
                  <a:pt x="2438" y="11269"/>
                  <a:pt x="2465" y="11231"/>
                </a:cubicBezTo>
                <a:cubicBezTo>
                  <a:pt x="2492" y="11192"/>
                  <a:pt x="2519" y="11154"/>
                  <a:pt x="2547" y="11116"/>
                </a:cubicBezTo>
                <a:lnTo>
                  <a:pt x="2009" y="11625"/>
                </a:lnTo>
                <a:lnTo>
                  <a:pt x="2277" y="12216"/>
                </a:lnTo>
                <a:lnTo>
                  <a:pt x="1774" y="12202"/>
                </a:lnTo>
                <a:lnTo>
                  <a:pt x="1363" y="12016"/>
                </a:lnTo>
                <a:lnTo>
                  <a:pt x="656" y="11868"/>
                </a:lnTo>
                <a:cubicBezTo>
                  <a:pt x="662" y="11799"/>
                  <a:pt x="619" y="11731"/>
                  <a:pt x="534" y="11672"/>
                </a:cubicBezTo>
                <a:cubicBezTo>
                  <a:pt x="414" y="11590"/>
                  <a:pt x="221" y="11534"/>
                  <a:pt x="0" y="11516"/>
                </a:cubicBezTo>
                <a:lnTo>
                  <a:pt x="28" y="11072"/>
                </a:lnTo>
                <a:lnTo>
                  <a:pt x="815" y="10087"/>
                </a:lnTo>
                <a:cubicBezTo>
                  <a:pt x="456" y="9439"/>
                  <a:pt x="249" y="8776"/>
                  <a:pt x="198" y="8110"/>
                </a:cubicBezTo>
                <a:cubicBezTo>
                  <a:pt x="157" y="7579"/>
                  <a:pt x="215" y="7048"/>
                  <a:pt x="371" y="6521"/>
                </a:cubicBezTo>
                <a:lnTo>
                  <a:pt x="1554" y="5845"/>
                </a:lnTo>
                <a:cubicBezTo>
                  <a:pt x="2104" y="5664"/>
                  <a:pt x="2555" y="5432"/>
                  <a:pt x="2873" y="5167"/>
                </a:cubicBezTo>
                <a:cubicBezTo>
                  <a:pt x="3126" y="4957"/>
                  <a:pt x="3291" y="4729"/>
                  <a:pt x="3360" y="4494"/>
                </a:cubicBezTo>
                <a:cubicBezTo>
                  <a:pt x="3850" y="4289"/>
                  <a:pt x="4330" y="4079"/>
                  <a:pt x="4799" y="3866"/>
                </a:cubicBezTo>
                <a:cubicBezTo>
                  <a:pt x="5132" y="3715"/>
                  <a:pt x="5459" y="3562"/>
                  <a:pt x="5781" y="3406"/>
                </a:cubicBezTo>
                <a:cubicBezTo>
                  <a:pt x="6676" y="3186"/>
                  <a:pt x="7670" y="3052"/>
                  <a:pt x="8697" y="3013"/>
                </a:cubicBezTo>
                <a:cubicBezTo>
                  <a:pt x="9367" y="2987"/>
                  <a:pt x="10042" y="3003"/>
                  <a:pt x="10715" y="3004"/>
                </a:cubicBezTo>
                <a:cubicBezTo>
                  <a:pt x="11108" y="3005"/>
                  <a:pt x="11506" y="3000"/>
                  <a:pt x="11880" y="2947"/>
                </a:cubicBezTo>
                <a:cubicBezTo>
                  <a:pt x="12386" y="2875"/>
                  <a:pt x="12805" y="2720"/>
                  <a:pt x="13048" y="2515"/>
                </a:cubicBezTo>
                <a:lnTo>
                  <a:pt x="13311" y="2340"/>
                </a:lnTo>
                <a:cubicBezTo>
                  <a:pt x="13030" y="2159"/>
                  <a:pt x="12905" y="1941"/>
                  <a:pt x="12958" y="1725"/>
                </a:cubicBezTo>
                <a:cubicBezTo>
                  <a:pt x="12994" y="1582"/>
                  <a:pt x="13107" y="1445"/>
                  <a:pt x="13288" y="1324"/>
                </a:cubicBezTo>
                <a:cubicBezTo>
                  <a:pt x="13324" y="1056"/>
                  <a:pt x="13521" y="797"/>
                  <a:pt x="13860" y="573"/>
                </a:cubicBezTo>
                <a:cubicBezTo>
                  <a:pt x="14353" y="246"/>
                  <a:pt x="15134" y="7"/>
                  <a:pt x="16033" y="0"/>
                </a:cubicBezTo>
                <a:cubicBezTo>
                  <a:pt x="16513" y="-4"/>
                  <a:pt x="16972" y="63"/>
                  <a:pt x="17420" y="118"/>
                </a:cubicBezTo>
                <a:cubicBezTo>
                  <a:pt x="17885" y="174"/>
                  <a:pt x="18369" y="224"/>
                  <a:pt x="18750" y="361"/>
                </a:cubicBezTo>
                <a:cubicBezTo>
                  <a:pt x="19017" y="458"/>
                  <a:pt x="19201" y="589"/>
                  <a:pt x="19276" y="736"/>
                </a:cubicBezTo>
                <a:cubicBezTo>
                  <a:pt x="19463" y="847"/>
                  <a:pt x="19547" y="985"/>
                  <a:pt x="19510" y="1121"/>
                </a:cubicBezTo>
                <a:cubicBezTo>
                  <a:pt x="19479" y="1236"/>
                  <a:pt x="19364" y="1344"/>
                  <a:pt x="19182" y="1428"/>
                </a:cubicBezTo>
                <a:cubicBezTo>
                  <a:pt x="19151" y="1530"/>
                  <a:pt x="19107" y="1632"/>
                  <a:pt x="19049" y="1732"/>
                </a:cubicBezTo>
                <a:cubicBezTo>
                  <a:pt x="18988" y="1836"/>
                  <a:pt x="18913" y="1939"/>
                  <a:pt x="18823" y="2039"/>
                </a:cubicBezTo>
                <a:cubicBezTo>
                  <a:pt x="18694" y="2144"/>
                  <a:pt x="18568" y="2251"/>
                  <a:pt x="18446" y="2358"/>
                </a:cubicBezTo>
                <a:cubicBezTo>
                  <a:pt x="18275" y="2508"/>
                  <a:pt x="18112" y="2659"/>
                  <a:pt x="17956" y="2812"/>
                </a:cubicBezTo>
                <a:lnTo>
                  <a:pt x="17265" y="3177"/>
                </a:lnTo>
                <a:cubicBezTo>
                  <a:pt x="17089" y="3211"/>
                  <a:pt x="16939" y="3267"/>
                  <a:pt x="16834" y="3337"/>
                </a:cubicBezTo>
                <a:cubicBezTo>
                  <a:pt x="16654" y="3457"/>
                  <a:pt x="16572" y="3628"/>
                  <a:pt x="16235" y="3658"/>
                </a:cubicBezTo>
                <a:cubicBezTo>
                  <a:pt x="15881" y="3691"/>
                  <a:pt x="15507" y="3504"/>
                  <a:pt x="15188" y="3611"/>
                </a:cubicBezTo>
                <a:cubicBezTo>
                  <a:pt x="14981" y="3680"/>
                  <a:pt x="15023" y="3821"/>
                  <a:pt x="15265" y="3865"/>
                </a:cubicBezTo>
                <a:cubicBezTo>
                  <a:pt x="15476" y="4038"/>
                  <a:pt x="15720" y="4202"/>
                  <a:pt x="15994" y="4357"/>
                </a:cubicBezTo>
                <a:cubicBezTo>
                  <a:pt x="16254" y="4504"/>
                  <a:pt x="16540" y="4642"/>
                  <a:pt x="16851" y="4769"/>
                </a:cubicBezTo>
                <a:cubicBezTo>
                  <a:pt x="17036" y="4844"/>
                  <a:pt x="17195" y="4930"/>
                  <a:pt x="17325" y="5024"/>
                </a:cubicBezTo>
                <a:cubicBezTo>
                  <a:pt x="17463" y="5125"/>
                  <a:pt x="17565" y="5234"/>
                  <a:pt x="17628" y="5348"/>
                </a:cubicBezTo>
                <a:lnTo>
                  <a:pt x="17707" y="6162"/>
                </a:lnTo>
                <a:lnTo>
                  <a:pt x="17639" y="6586"/>
                </a:lnTo>
                <a:cubicBezTo>
                  <a:pt x="17493" y="6901"/>
                  <a:pt x="17531" y="7227"/>
                  <a:pt x="17748" y="7535"/>
                </a:cubicBezTo>
                <a:cubicBezTo>
                  <a:pt x="17931" y="7794"/>
                  <a:pt x="18237" y="8034"/>
                  <a:pt x="18407" y="8294"/>
                </a:cubicBezTo>
                <a:cubicBezTo>
                  <a:pt x="18570" y="8544"/>
                  <a:pt x="18603" y="8806"/>
                  <a:pt x="18504" y="9062"/>
                </a:cubicBezTo>
                <a:lnTo>
                  <a:pt x="18757" y="10505"/>
                </a:lnTo>
                <a:lnTo>
                  <a:pt x="19075" y="11555"/>
                </a:lnTo>
                <a:cubicBezTo>
                  <a:pt x="19164" y="11735"/>
                  <a:pt x="19223" y="11918"/>
                  <a:pt x="19252" y="12102"/>
                </a:cubicBezTo>
                <a:cubicBezTo>
                  <a:pt x="19281" y="12282"/>
                  <a:pt x="19281" y="12464"/>
                  <a:pt x="19252" y="12645"/>
                </a:cubicBezTo>
                <a:cubicBezTo>
                  <a:pt x="19131" y="12674"/>
                  <a:pt x="18983" y="12675"/>
                  <a:pt x="18860" y="12647"/>
                </a:cubicBezTo>
                <a:cubicBezTo>
                  <a:pt x="18696" y="12609"/>
                  <a:pt x="18610" y="12530"/>
                  <a:pt x="18649" y="12451"/>
                </a:cubicBezTo>
                <a:lnTo>
                  <a:pt x="17842" y="12212"/>
                </a:lnTo>
                <a:cubicBezTo>
                  <a:pt x="17739" y="12154"/>
                  <a:pt x="17654" y="12090"/>
                  <a:pt x="17590" y="12022"/>
                </a:cubicBezTo>
                <a:cubicBezTo>
                  <a:pt x="17526" y="11954"/>
                  <a:pt x="17483" y="11883"/>
                  <a:pt x="17463" y="11810"/>
                </a:cubicBezTo>
                <a:cubicBezTo>
                  <a:pt x="17401" y="11590"/>
                  <a:pt x="17546" y="11367"/>
                  <a:pt x="17866" y="11192"/>
                </a:cubicBezTo>
                <a:lnTo>
                  <a:pt x="17285" y="10192"/>
                </a:lnTo>
                <a:lnTo>
                  <a:pt x="16119" y="9399"/>
                </a:lnTo>
                <a:lnTo>
                  <a:pt x="15961" y="8651"/>
                </a:lnTo>
                <a:lnTo>
                  <a:pt x="15862" y="8199"/>
                </a:lnTo>
                <a:lnTo>
                  <a:pt x="15443" y="7314"/>
                </a:lnTo>
                <a:lnTo>
                  <a:pt x="14479" y="8412"/>
                </a:lnTo>
                <a:lnTo>
                  <a:pt x="14122" y="9003"/>
                </a:lnTo>
                <a:lnTo>
                  <a:pt x="14019" y="9567"/>
                </a:lnTo>
                <a:lnTo>
                  <a:pt x="14564" y="10098"/>
                </a:lnTo>
                <a:lnTo>
                  <a:pt x="15157" y="10655"/>
                </a:lnTo>
                <a:lnTo>
                  <a:pt x="15652" y="11069"/>
                </a:lnTo>
                <a:lnTo>
                  <a:pt x="16754" y="11501"/>
                </a:lnTo>
                <a:lnTo>
                  <a:pt x="17389" y="12001"/>
                </a:lnTo>
                <a:cubicBezTo>
                  <a:pt x="18216" y="12248"/>
                  <a:pt x="18928" y="12560"/>
                  <a:pt x="19487" y="12920"/>
                </a:cubicBezTo>
                <a:cubicBezTo>
                  <a:pt x="19900" y="13186"/>
                  <a:pt x="20225" y="13476"/>
                  <a:pt x="20453" y="13780"/>
                </a:cubicBezTo>
                <a:lnTo>
                  <a:pt x="21271" y="14997"/>
                </a:lnTo>
                <a:cubicBezTo>
                  <a:pt x="21533" y="15254"/>
                  <a:pt x="21600" y="15541"/>
                  <a:pt x="21463" y="15816"/>
                </a:cubicBezTo>
                <a:cubicBezTo>
                  <a:pt x="21381" y="15979"/>
                  <a:pt x="21228" y="16135"/>
                  <a:pt x="21011" y="16274"/>
                </a:cubicBezTo>
                <a:cubicBezTo>
                  <a:pt x="20574" y="16332"/>
                  <a:pt x="20128" y="16377"/>
                  <a:pt x="19676" y="16408"/>
                </a:cubicBezTo>
                <a:cubicBezTo>
                  <a:pt x="19050" y="16450"/>
                  <a:pt x="18416" y="16465"/>
                  <a:pt x="17783" y="16453"/>
                </a:cubicBezTo>
                <a:lnTo>
                  <a:pt x="16664" y="16454"/>
                </a:lnTo>
                <a:lnTo>
                  <a:pt x="15524" y="16698"/>
                </a:lnTo>
                <a:lnTo>
                  <a:pt x="15034" y="17516"/>
                </a:lnTo>
                <a:lnTo>
                  <a:pt x="14352" y="18230"/>
                </a:lnTo>
                <a:lnTo>
                  <a:pt x="13985" y="18989"/>
                </a:lnTo>
                <a:lnTo>
                  <a:pt x="14399" y="19707"/>
                </a:lnTo>
                <a:lnTo>
                  <a:pt x="15446" y="20249"/>
                </a:lnTo>
                <a:cubicBezTo>
                  <a:pt x="15923" y="20482"/>
                  <a:pt x="16550" y="20649"/>
                  <a:pt x="17248" y="20727"/>
                </a:cubicBezTo>
                <a:cubicBezTo>
                  <a:pt x="17936" y="20804"/>
                  <a:pt x="18675" y="20929"/>
                  <a:pt x="18529" y="21186"/>
                </a:cubicBezTo>
                <a:cubicBezTo>
                  <a:pt x="18440" y="21341"/>
                  <a:pt x="18051" y="21397"/>
                  <a:pt x="17696" y="21433"/>
                </a:cubicBezTo>
                <a:cubicBezTo>
                  <a:pt x="17011" y="21502"/>
                  <a:pt x="16318" y="21557"/>
                  <a:pt x="15599" y="21596"/>
                </a:cubicBezTo>
                <a:lnTo>
                  <a:pt x="12961" y="21586"/>
                </a:lnTo>
                <a:lnTo>
                  <a:pt x="11126" y="21586"/>
                </a:lnTo>
                <a:cubicBezTo>
                  <a:pt x="10650" y="21538"/>
                  <a:pt x="10191" y="21460"/>
                  <a:pt x="9766" y="21355"/>
                </a:cubicBezTo>
                <a:cubicBezTo>
                  <a:pt x="9549" y="21302"/>
                  <a:pt x="9338" y="21240"/>
                  <a:pt x="9195" y="21151"/>
                </a:cubicBezTo>
                <a:cubicBezTo>
                  <a:pt x="8876" y="20954"/>
                  <a:pt x="8954" y="20684"/>
                  <a:pt x="9376" y="20526"/>
                </a:cubicBezTo>
                <a:lnTo>
                  <a:pt x="10379" y="19727"/>
                </a:lnTo>
                <a:lnTo>
                  <a:pt x="10919" y="18969"/>
                </a:lnTo>
                <a:lnTo>
                  <a:pt x="11465" y="17962"/>
                </a:lnTo>
                <a:lnTo>
                  <a:pt x="11452" y="17501"/>
                </a:lnTo>
                <a:lnTo>
                  <a:pt x="10246" y="17775"/>
                </a:lnTo>
                <a:lnTo>
                  <a:pt x="9570" y="18394"/>
                </a:lnTo>
                <a:lnTo>
                  <a:pt x="9110" y="18885"/>
                </a:lnTo>
                <a:lnTo>
                  <a:pt x="7984" y="19810"/>
                </a:lnTo>
                <a:cubicBezTo>
                  <a:pt x="8000" y="19955"/>
                  <a:pt x="7704" y="20070"/>
                  <a:pt x="7372" y="20048"/>
                </a:cubicBezTo>
                <a:cubicBezTo>
                  <a:pt x="7166" y="20034"/>
                  <a:pt x="7001" y="19967"/>
                  <a:pt x="6960" y="19878"/>
                </a:cubicBezTo>
                <a:lnTo>
                  <a:pt x="6738" y="19612"/>
                </a:lnTo>
                <a:cubicBezTo>
                  <a:pt x="6530" y="19669"/>
                  <a:pt x="6253" y="19644"/>
                  <a:pt x="6116" y="19555"/>
                </a:cubicBezTo>
                <a:cubicBezTo>
                  <a:pt x="5945" y="19445"/>
                  <a:pt x="6053" y="19313"/>
                  <a:pt x="6151" y="19198"/>
                </a:cubicBezTo>
                <a:cubicBezTo>
                  <a:pt x="6242" y="19091"/>
                  <a:pt x="6329" y="18982"/>
                  <a:pt x="6411" y="18870"/>
                </a:cubicBezTo>
                <a:lnTo>
                  <a:pt x="6524" y="17949"/>
                </a:lnTo>
                <a:lnTo>
                  <a:pt x="6510" y="17227"/>
                </a:lnTo>
                <a:cubicBezTo>
                  <a:pt x="6301" y="17116"/>
                  <a:pt x="6183" y="16978"/>
                  <a:pt x="6175" y="16834"/>
                </a:cubicBezTo>
                <a:cubicBezTo>
                  <a:pt x="6166" y="16654"/>
                  <a:pt x="6329" y="16480"/>
                  <a:pt x="6626" y="16353"/>
                </a:cubicBezTo>
                <a:lnTo>
                  <a:pt x="8656" y="16019"/>
                </a:lnTo>
                <a:lnTo>
                  <a:pt x="10432" y="16296"/>
                </a:lnTo>
                <a:lnTo>
                  <a:pt x="11336" y="16154"/>
                </a:lnTo>
                <a:lnTo>
                  <a:pt x="12118" y="15737"/>
                </a:lnTo>
                <a:lnTo>
                  <a:pt x="13009" y="15200"/>
                </a:lnTo>
                <a:lnTo>
                  <a:pt x="13505" y="14874"/>
                </a:lnTo>
                <a:lnTo>
                  <a:pt x="13143" y="14499"/>
                </a:lnTo>
                <a:lnTo>
                  <a:pt x="12739" y="14270"/>
                </a:lnTo>
                <a:lnTo>
                  <a:pt x="11788" y="14143"/>
                </a:lnTo>
                <a:lnTo>
                  <a:pt x="10897" y="13847"/>
                </a:lnTo>
                <a:lnTo>
                  <a:pt x="9492" y="13326"/>
                </a:lnTo>
                <a:lnTo>
                  <a:pt x="8401" y="12989"/>
                </a:lnTo>
                <a:lnTo>
                  <a:pt x="7310" y="12707"/>
                </a:lnTo>
                <a:lnTo>
                  <a:pt x="6005" y="12315"/>
                </a:lnTo>
                <a:lnTo>
                  <a:pt x="5117" y="11539"/>
                </a:lnTo>
                <a:lnTo>
                  <a:pt x="4992" y="10711"/>
                </a:lnTo>
                <a:lnTo>
                  <a:pt x="4731" y="9640"/>
                </a:lnTo>
                <a:lnTo>
                  <a:pt x="5265" y="8643"/>
                </a:lnTo>
                <a:lnTo>
                  <a:pt x="5361" y="7951"/>
                </a:lnTo>
                <a:lnTo>
                  <a:pt x="5764" y="7305"/>
                </a:lnTo>
                <a:lnTo>
                  <a:pt x="5749" y="6723"/>
                </a:lnTo>
                <a:lnTo>
                  <a:pt x="5477" y="6021"/>
                </a:lnTo>
                <a:lnTo>
                  <a:pt x="4645" y="6359"/>
                </a:lnTo>
                <a:lnTo>
                  <a:pt x="3089" y="6756"/>
                </a:lnTo>
                <a:lnTo>
                  <a:pt x="3083" y="7683"/>
                </a:lnTo>
                <a:lnTo>
                  <a:pt x="2859" y="8904"/>
                </a:lnTo>
                <a:lnTo>
                  <a:pt x="2509" y="9721"/>
                </a:lnTo>
                <a:lnTo>
                  <a:pt x="2672" y="10297"/>
                </a:lnTo>
                <a:close/>
              </a:path>
            </a:pathLst>
          </a:custGeom>
          <a:solidFill>
            <a:schemeClr val="accent5">
              <a:hueOff val="-82419"/>
              <a:satOff val="-9513"/>
              <a:lumOff val="-16343"/>
              <a:alpha val="69902"/>
            </a:schemeClr>
          </a:solidFill>
          <a:ln w="12700">
            <a:solidFill>
              <a:srgbClr val="000000">
                <a:alpha val="69902"/>
              </a:srgbClr>
            </a:solidFill>
            <a:miter lim="400000"/>
          </a:ln>
        </p:spPr>
        <p:txBody>
          <a:bodyPr lIns="50800" tIns="50800" rIns="50800" bIns="50800" anchor="ctr"/>
          <a:lstStyle/>
          <a:p>
            <a:pPr>
              <a:defRPr sz="2800"/>
            </a:pPr>
            <a:endParaRPr/>
          </a:p>
        </p:txBody>
      </p:sp>
      <p:sp>
        <p:nvSpPr>
          <p:cNvPr id="658" name="図形"/>
          <p:cNvSpPr/>
          <p:nvPr/>
        </p:nvSpPr>
        <p:spPr>
          <a:xfrm>
            <a:off x="3910607" y="6194792"/>
            <a:ext cx="1936780" cy="3763517"/>
          </a:xfrm>
          <a:custGeom>
            <a:avLst/>
            <a:gdLst/>
            <a:ahLst/>
            <a:cxnLst>
              <a:cxn ang="0">
                <a:pos x="wd2" y="hd2"/>
              </a:cxn>
              <a:cxn ang="5400000">
                <a:pos x="wd2" y="hd2"/>
              </a:cxn>
              <a:cxn ang="10800000">
                <a:pos x="wd2" y="hd2"/>
              </a:cxn>
              <a:cxn ang="16200000">
                <a:pos x="wd2" y="hd2"/>
              </a:cxn>
            </a:cxnLst>
            <a:rect l="0" t="0" r="r" b="b"/>
            <a:pathLst>
              <a:path w="21518" h="21537" extrusionOk="0">
                <a:moveTo>
                  <a:pt x="13964" y="3446"/>
                </a:moveTo>
                <a:lnTo>
                  <a:pt x="13009" y="3330"/>
                </a:lnTo>
                <a:lnTo>
                  <a:pt x="12537" y="3244"/>
                </a:lnTo>
                <a:lnTo>
                  <a:pt x="12027" y="3231"/>
                </a:lnTo>
                <a:lnTo>
                  <a:pt x="10677" y="2955"/>
                </a:lnTo>
                <a:lnTo>
                  <a:pt x="10549" y="2565"/>
                </a:lnTo>
                <a:cubicBezTo>
                  <a:pt x="10740" y="2535"/>
                  <a:pt x="10907" y="2476"/>
                  <a:pt x="11029" y="2395"/>
                </a:cubicBezTo>
                <a:cubicBezTo>
                  <a:pt x="11181" y="2293"/>
                  <a:pt x="11248" y="2167"/>
                  <a:pt x="11294" y="2040"/>
                </a:cubicBezTo>
                <a:cubicBezTo>
                  <a:pt x="11369" y="1832"/>
                  <a:pt x="11390" y="1620"/>
                  <a:pt x="11426" y="1409"/>
                </a:cubicBezTo>
                <a:cubicBezTo>
                  <a:pt x="11455" y="1236"/>
                  <a:pt x="11494" y="1060"/>
                  <a:pt x="11409" y="892"/>
                </a:cubicBezTo>
                <a:cubicBezTo>
                  <a:pt x="11315" y="705"/>
                  <a:pt x="11077" y="545"/>
                  <a:pt x="10751" y="449"/>
                </a:cubicBezTo>
                <a:cubicBezTo>
                  <a:pt x="10280" y="262"/>
                  <a:pt x="9741" y="126"/>
                  <a:pt x="9166" y="47"/>
                </a:cubicBezTo>
                <a:cubicBezTo>
                  <a:pt x="8839" y="2"/>
                  <a:pt x="8500" y="-23"/>
                  <a:pt x="8178" y="30"/>
                </a:cubicBezTo>
                <a:cubicBezTo>
                  <a:pt x="7820" y="88"/>
                  <a:pt x="7548" y="235"/>
                  <a:pt x="7205" y="313"/>
                </a:cubicBezTo>
                <a:cubicBezTo>
                  <a:pt x="6697" y="428"/>
                  <a:pt x="6006" y="461"/>
                  <a:pt x="5967" y="745"/>
                </a:cubicBezTo>
                <a:cubicBezTo>
                  <a:pt x="5947" y="895"/>
                  <a:pt x="6174" y="1024"/>
                  <a:pt x="6465" y="1027"/>
                </a:cubicBezTo>
                <a:cubicBezTo>
                  <a:pt x="6488" y="1115"/>
                  <a:pt x="6510" y="1203"/>
                  <a:pt x="6533" y="1291"/>
                </a:cubicBezTo>
                <a:cubicBezTo>
                  <a:pt x="6584" y="1491"/>
                  <a:pt x="6636" y="1690"/>
                  <a:pt x="6688" y="1890"/>
                </a:cubicBezTo>
                <a:cubicBezTo>
                  <a:pt x="6773" y="2044"/>
                  <a:pt x="6876" y="2195"/>
                  <a:pt x="6995" y="2342"/>
                </a:cubicBezTo>
                <a:cubicBezTo>
                  <a:pt x="7163" y="2550"/>
                  <a:pt x="7364" y="2751"/>
                  <a:pt x="7502" y="2964"/>
                </a:cubicBezTo>
                <a:cubicBezTo>
                  <a:pt x="7595" y="3110"/>
                  <a:pt x="7657" y="3260"/>
                  <a:pt x="7688" y="3412"/>
                </a:cubicBezTo>
                <a:cubicBezTo>
                  <a:pt x="7304" y="3424"/>
                  <a:pt x="6924" y="3463"/>
                  <a:pt x="6560" y="3528"/>
                </a:cubicBezTo>
                <a:cubicBezTo>
                  <a:pt x="6076" y="3613"/>
                  <a:pt x="5627" y="3743"/>
                  <a:pt x="5144" y="3830"/>
                </a:cubicBezTo>
                <a:cubicBezTo>
                  <a:pt x="4681" y="3913"/>
                  <a:pt x="4177" y="3961"/>
                  <a:pt x="3809" y="4130"/>
                </a:cubicBezTo>
                <a:cubicBezTo>
                  <a:pt x="3363" y="4336"/>
                  <a:pt x="3246" y="4655"/>
                  <a:pt x="3083" y="4951"/>
                </a:cubicBezTo>
                <a:cubicBezTo>
                  <a:pt x="2907" y="5272"/>
                  <a:pt x="2655" y="5580"/>
                  <a:pt x="2334" y="5868"/>
                </a:cubicBezTo>
                <a:lnTo>
                  <a:pt x="2237" y="6303"/>
                </a:lnTo>
                <a:cubicBezTo>
                  <a:pt x="2351" y="6430"/>
                  <a:pt x="2376" y="6572"/>
                  <a:pt x="2309" y="6707"/>
                </a:cubicBezTo>
                <a:cubicBezTo>
                  <a:pt x="2191" y="6943"/>
                  <a:pt x="1812" y="7116"/>
                  <a:pt x="1624" y="7339"/>
                </a:cubicBezTo>
                <a:cubicBezTo>
                  <a:pt x="1311" y="7709"/>
                  <a:pt x="1558" y="8119"/>
                  <a:pt x="1668" y="8516"/>
                </a:cubicBezTo>
                <a:cubicBezTo>
                  <a:pt x="1765" y="8865"/>
                  <a:pt x="1749" y="9220"/>
                  <a:pt x="1620" y="9566"/>
                </a:cubicBezTo>
                <a:cubicBezTo>
                  <a:pt x="1450" y="9638"/>
                  <a:pt x="1259" y="9695"/>
                  <a:pt x="1053" y="9735"/>
                </a:cubicBezTo>
                <a:cubicBezTo>
                  <a:pt x="965" y="9753"/>
                  <a:pt x="874" y="9767"/>
                  <a:pt x="784" y="9783"/>
                </a:cubicBezTo>
                <a:cubicBezTo>
                  <a:pt x="610" y="9813"/>
                  <a:pt x="437" y="9851"/>
                  <a:pt x="301" y="9915"/>
                </a:cubicBezTo>
                <a:cubicBezTo>
                  <a:pt x="-64" y="10088"/>
                  <a:pt x="-68" y="10373"/>
                  <a:pt x="133" y="10615"/>
                </a:cubicBezTo>
                <a:cubicBezTo>
                  <a:pt x="256" y="10763"/>
                  <a:pt x="446" y="10894"/>
                  <a:pt x="688" y="10997"/>
                </a:cubicBezTo>
                <a:lnTo>
                  <a:pt x="1466" y="11254"/>
                </a:lnTo>
                <a:cubicBezTo>
                  <a:pt x="1669" y="11138"/>
                  <a:pt x="1858" y="11016"/>
                  <a:pt x="2032" y="10887"/>
                </a:cubicBezTo>
                <a:cubicBezTo>
                  <a:pt x="2385" y="10626"/>
                  <a:pt x="2674" y="10341"/>
                  <a:pt x="2808" y="10029"/>
                </a:cubicBezTo>
                <a:cubicBezTo>
                  <a:pt x="2966" y="9664"/>
                  <a:pt x="2901" y="9283"/>
                  <a:pt x="3029" y="8915"/>
                </a:cubicBezTo>
                <a:cubicBezTo>
                  <a:pt x="3149" y="8571"/>
                  <a:pt x="3432" y="8251"/>
                  <a:pt x="3630" y="7918"/>
                </a:cubicBezTo>
                <a:cubicBezTo>
                  <a:pt x="3717" y="7772"/>
                  <a:pt x="3787" y="7623"/>
                  <a:pt x="3841" y="7473"/>
                </a:cubicBezTo>
                <a:cubicBezTo>
                  <a:pt x="4086" y="7290"/>
                  <a:pt x="4344" y="7112"/>
                  <a:pt x="4614" y="6939"/>
                </a:cubicBezTo>
                <a:cubicBezTo>
                  <a:pt x="4871" y="6775"/>
                  <a:pt x="5138" y="6615"/>
                  <a:pt x="5417" y="6461"/>
                </a:cubicBezTo>
                <a:lnTo>
                  <a:pt x="7435" y="11404"/>
                </a:lnTo>
                <a:cubicBezTo>
                  <a:pt x="7475" y="12120"/>
                  <a:pt x="7602" y="12833"/>
                  <a:pt x="7817" y="13540"/>
                </a:cubicBezTo>
                <a:cubicBezTo>
                  <a:pt x="7962" y="14017"/>
                  <a:pt x="8146" y="14491"/>
                  <a:pt x="8370" y="14961"/>
                </a:cubicBezTo>
                <a:cubicBezTo>
                  <a:pt x="8388" y="15223"/>
                  <a:pt x="8332" y="15485"/>
                  <a:pt x="8202" y="15739"/>
                </a:cubicBezTo>
                <a:cubicBezTo>
                  <a:pt x="7987" y="16158"/>
                  <a:pt x="7580" y="16541"/>
                  <a:pt x="7298" y="16948"/>
                </a:cubicBezTo>
                <a:cubicBezTo>
                  <a:pt x="6986" y="17397"/>
                  <a:pt x="6828" y="17870"/>
                  <a:pt x="6516" y="18319"/>
                </a:cubicBezTo>
                <a:cubicBezTo>
                  <a:pt x="6292" y="18642"/>
                  <a:pt x="5991" y="18949"/>
                  <a:pt x="5619" y="19233"/>
                </a:cubicBezTo>
                <a:cubicBezTo>
                  <a:pt x="5336" y="19289"/>
                  <a:pt x="5028" y="19299"/>
                  <a:pt x="4733" y="19262"/>
                </a:cubicBezTo>
                <a:cubicBezTo>
                  <a:pt x="4337" y="19212"/>
                  <a:pt x="3967" y="19076"/>
                  <a:pt x="3557" y="19117"/>
                </a:cubicBezTo>
                <a:cubicBezTo>
                  <a:pt x="3302" y="19143"/>
                  <a:pt x="3091" y="19236"/>
                  <a:pt x="3002" y="19362"/>
                </a:cubicBezTo>
                <a:cubicBezTo>
                  <a:pt x="2882" y="19432"/>
                  <a:pt x="2809" y="19520"/>
                  <a:pt x="2794" y="19613"/>
                </a:cubicBezTo>
                <a:cubicBezTo>
                  <a:pt x="2759" y="19836"/>
                  <a:pt x="3030" y="20021"/>
                  <a:pt x="3309" y="20180"/>
                </a:cubicBezTo>
                <a:cubicBezTo>
                  <a:pt x="3692" y="20398"/>
                  <a:pt x="4120" y="20593"/>
                  <a:pt x="4588" y="20763"/>
                </a:cubicBezTo>
                <a:cubicBezTo>
                  <a:pt x="4581" y="20952"/>
                  <a:pt x="4713" y="21136"/>
                  <a:pt x="4958" y="21278"/>
                </a:cubicBezTo>
                <a:cubicBezTo>
                  <a:pt x="5313" y="21484"/>
                  <a:pt x="5855" y="21577"/>
                  <a:pt x="6379" y="21521"/>
                </a:cubicBezTo>
                <a:cubicBezTo>
                  <a:pt x="6671" y="21467"/>
                  <a:pt x="6923" y="21368"/>
                  <a:pt x="7099" y="21236"/>
                </a:cubicBezTo>
                <a:cubicBezTo>
                  <a:pt x="7546" y="20905"/>
                  <a:pt x="7427" y="20476"/>
                  <a:pt x="7547" y="20083"/>
                </a:cubicBezTo>
                <a:cubicBezTo>
                  <a:pt x="7777" y="19332"/>
                  <a:pt x="8830" y="18757"/>
                  <a:pt x="9585" y="18124"/>
                </a:cubicBezTo>
                <a:cubicBezTo>
                  <a:pt x="10180" y="17624"/>
                  <a:pt x="10607" y="17074"/>
                  <a:pt x="10841" y="16494"/>
                </a:cubicBezTo>
                <a:cubicBezTo>
                  <a:pt x="11692" y="16670"/>
                  <a:pt x="12571" y="16807"/>
                  <a:pt x="13468" y="16902"/>
                </a:cubicBezTo>
                <a:cubicBezTo>
                  <a:pt x="14089" y="16969"/>
                  <a:pt x="14720" y="17015"/>
                  <a:pt x="15326" y="17114"/>
                </a:cubicBezTo>
                <a:cubicBezTo>
                  <a:pt x="15719" y="17178"/>
                  <a:pt x="16098" y="17263"/>
                  <a:pt x="16457" y="17368"/>
                </a:cubicBezTo>
                <a:cubicBezTo>
                  <a:pt x="16505" y="17722"/>
                  <a:pt x="16366" y="18076"/>
                  <a:pt x="16055" y="18393"/>
                </a:cubicBezTo>
                <a:cubicBezTo>
                  <a:pt x="15833" y="18620"/>
                  <a:pt x="15548" y="18889"/>
                  <a:pt x="15904" y="19078"/>
                </a:cubicBezTo>
                <a:cubicBezTo>
                  <a:pt x="15964" y="19110"/>
                  <a:pt x="16041" y="19133"/>
                  <a:pt x="16126" y="19144"/>
                </a:cubicBezTo>
                <a:cubicBezTo>
                  <a:pt x="16638" y="19241"/>
                  <a:pt x="17213" y="19186"/>
                  <a:pt x="17624" y="19001"/>
                </a:cubicBezTo>
                <a:cubicBezTo>
                  <a:pt x="18266" y="18710"/>
                  <a:pt x="18283" y="18230"/>
                  <a:pt x="18506" y="17808"/>
                </a:cubicBezTo>
                <a:cubicBezTo>
                  <a:pt x="18683" y="17475"/>
                  <a:pt x="19009" y="17167"/>
                  <a:pt x="19457" y="16909"/>
                </a:cubicBezTo>
                <a:cubicBezTo>
                  <a:pt x="19387" y="16753"/>
                  <a:pt x="19199" y="16619"/>
                  <a:pt x="18935" y="16534"/>
                </a:cubicBezTo>
                <a:cubicBezTo>
                  <a:pt x="18362" y="16351"/>
                  <a:pt x="17641" y="16453"/>
                  <a:pt x="16986" y="16389"/>
                </a:cubicBezTo>
                <a:cubicBezTo>
                  <a:pt x="15654" y="16258"/>
                  <a:pt x="14936" y="15511"/>
                  <a:pt x="13655" y="15284"/>
                </a:cubicBezTo>
                <a:cubicBezTo>
                  <a:pt x="13179" y="15200"/>
                  <a:pt x="12662" y="15197"/>
                  <a:pt x="12183" y="15277"/>
                </a:cubicBezTo>
                <a:lnTo>
                  <a:pt x="11917" y="14427"/>
                </a:lnTo>
                <a:cubicBezTo>
                  <a:pt x="12144" y="14400"/>
                  <a:pt x="12357" y="14350"/>
                  <a:pt x="12545" y="14279"/>
                </a:cubicBezTo>
                <a:cubicBezTo>
                  <a:pt x="13478" y="13929"/>
                  <a:pt x="13510" y="13268"/>
                  <a:pt x="13866" y="12709"/>
                </a:cubicBezTo>
                <a:cubicBezTo>
                  <a:pt x="14180" y="12216"/>
                  <a:pt x="14797" y="11775"/>
                  <a:pt x="14980" y="11254"/>
                </a:cubicBezTo>
                <a:cubicBezTo>
                  <a:pt x="15226" y="10553"/>
                  <a:pt x="14629" y="9870"/>
                  <a:pt x="14416" y="9171"/>
                </a:cubicBezTo>
                <a:cubicBezTo>
                  <a:pt x="14268" y="8685"/>
                  <a:pt x="14307" y="8193"/>
                  <a:pt x="14328" y="7705"/>
                </a:cubicBezTo>
                <a:cubicBezTo>
                  <a:pt x="14351" y="7164"/>
                  <a:pt x="14353" y="6623"/>
                  <a:pt x="14334" y="6080"/>
                </a:cubicBezTo>
                <a:lnTo>
                  <a:pt x="15431" y="6481"/>
                </a:lnTo>
                <a:cubicBezTo>
                  <a:pt x="15571" y="6829"/>
                  <a:pt x="15874" y="7154"/>
                  <a:pt x="16313" y="7428"/>
                </a:cubicBezTo>
                <a:cubicBezTo>
                  <a:pt x="16743" y="7696"/>
                  <a:pt x="17291" y="7907"/>
                  <a:pt x="17752" y="8161"/>
                </a:cubicBezTo>
                <a:cubicBezTo>
                  <a:pt x="18317" y="8473"/>
                  <a:pt x="18739" y="8843"/>
                  <a:pt x="19171" y="9207"/>
                </a:cubicBezTo>
                <a:cubicBezTo>
                  <a:pt x="19644" y="9606"/>
                  <a:pt x="20133" y="10001"/>
                  <a:pt x="20637" y="10391"/>
                </a:cubicBezTo>
                <a:cubicBezTo>
                  <a:pt x="20770" y="10454"/>
                  <a:pt x="20965" y="10470"/>
                  <a:pt x="21130" y="10431"/>
                </a:cubicBezTo>
                <a:cubicBezTo>
                  <a:pt x="21384" y="10371"/>
                  <a:pt x="21465" y="10217"/>
                  <a:pt x="21497" y="10071"/>
                </a:cubicBezTo>
                <a:cubicBezTo>
                  <a:pt x="21524" y="9950"/>
                  <a:pt x="21532" y="9827"/>
                  <a:pt x="21476" y="9709"/>
                </a:cubicBezTo>
                <a:cubicBezTo>
                  <a:pt x="21280" y="9292"/>
                  <a:pt x="20447" y="9086"/>
                  <a:pt x="19888" y="8779"/>
                </a:cubicBezTo>
                <a:cubicBezTo>
                  <a:pt x="19198" y="8400"/>
                  <a:pt x="18942" y="7888"/>
                  <a:pt x="18564" y="7424"/>
                </a:cubicBezTo>
                <a:cubicBezTo>
                  <a:pt x="18098" y="6851"/>
                  <a:pt x="17432" y="6324"/>
                  <a:pt x="16590" y="5869"/>
                </a:cubicBezTo>
                <a:cubicBezTo>
                  <a:pt x="16544" y="5482"/>
                  <a:pt x="16380" y="5106"/>
                  <a:pt x="16112" y="4753"/>
                </a:cubicBezTo>
                <a:cubicBezTo>
                  <a:pt x="15832" y="4386"/>
                  <a:pt x="15435" y="4037"/>
                  <a:pt x="14858" y="3764"/>
                </a:cubicBezTo>
                <a:cubicBezTo>
                  <a:pt x="14590" y="3637"/>
                  <a:pt x="14289" y="3530"/>
                  <a:pt x="13964" y="3446"/>
                </a:cubicBezTo>
                <a:close/>
              </a:path>
            </a:pathLst>
          </a:custGeom>
          <a:solidFill>
            <a:schemeClr val="accent5">
              <a:hueOff val="-82419"/>
              <a:satOff val="-9513"/>
              <a:lumOff val="-16343"/>
              <a:alpha val="68843"/>
            </a:schemeClr>
          </a:solidFill>
          <a:ln>
            <a:solidFill>
              <a:srgbClr val="000000">
                <a:alpha val="68843"/>
              </a:srgbClr>
            </a:solidFill>
            <a:miter lim="400000"/>
          </a:ln>
        </p:spPr>
        <p:txBody>
          <a:bodyPr lIns="50800" tIns="50800" rIns="50800" bIns="50800" anchor="ctr"/>
          <a:lstStyle/>
          <a:p>
            <a:endParaRPr/>
          </a:p>
        </p:txBody>
      </p:sp>
      <p:sp>
        <p:nvSpPr>
          <p:cNvPr id="659" name="図形"/>
          <p:cNvSpPr/>
          <p:nvPr/>
        </p:nvSpPr>
        <p:spPr>
          <a:xfrm>
            <a:off x="5616375" y="5495375"/>
            <a:ext cx="2339945" cy="5039173"/>
          </a:xfrm>
          <a:custGeom>
            <a:avLst/>
            <a:gdLst/>
            <a:ahLst/>
            <a:cxnLst>
              <a:cxn ang="0">
                <a:pos x="wd2" y="hd2"/>
              </a:cxn>
              <a:cxn ang="5400000">
                <a:pos x="wd2" y="hd2"/>
              </a:cxn>
              <a:cxn ang="10800000">
                <a:pos x="wd2" y="hd2"/>
              </a:cxn>
              <a:cxn ang="16200000">
                <a:pos x="wd2" y="hd2"/>
              </a:cxn>
            </a:cxnLst>
            <a:rect l="0" t="0" r="r" b="b"/>
            <a:pathLst>
              <a:path w="21460" h="21514" extrusionOk="0">
                <a:moveTo>
                  <a:pt x="5" y="1105"/>
                </a:moveTo>
                <a:cubicBezTo>
                  <a:pt x="53" y="897"/>
                  <a:pt x="394" y="755"/>
                  <a:pt x="751" y="630"/>
                </a:cubicBezTo>
                <a:cubicBezTo>
                  <a:pt x="1692" y="300"/>
                  <a:pt x="2859" y="-78"/>
                  <a:pt x="4234" y="14"/>
                </a:cubicBezTo>
                <a:cubicBezTo>
                  <a:pt x="5495" y="97"/>
                  <a:pt x="6504" y="548"/>
                  <a:pt x="6690" y="1133"/>
                </a:cubicBezTo>
                <a:cubicBezTo>
                  <a:pt x="6804" y="1494"/>
                  <a:pt x="6586" y="1887"/>
                  <a:pt x="7012" y="2199"/>
                </a:cubicBezTo>
                <a:cubicBezTo>
                  <a:pt x="7856" y="2817"/>
                  <a:pt x="9693" y="2475"/>
                  <a:pt x="11162" y="2588"/>
                </a:cubicBezTo>
                <a:cubicBezTo>
                  <a:pt x="11605" y="2622"/>
                  <a:pt x="12008" y="2698"/>
                  <a:pt x="12366" y="2814"/>
                </a:cubicBezTo>
                <a:cubicBezTo>
                  <a:pt x="12735" y="3010"/>
                  <a:pt x="13134" y="3199"/>
                  <a:pt x="13556" y="3376"/>
                </a:cubicBezTo>
                <a:cubicBezTo>
                  <a:pt x="14742" y="3869"/>
                  <a:pt x="16152" y="4314"/>
                  <a:pt x="17415" y="4761"/>
                </a:cubicBezTo>
                <a:cubicBezTo>
                  <a:pt x="17720" y="4869"/>
                  <a:pt x="18017" y="4983"/>
                  <a:pt x="18277" y="5098"/>
                </a:cubicBezTo>
                <a:cubicBezTo>
                  <a:pt x="18505" y="5199"/>
                  <a:pt x="18708" y="5308"/>
                  <a:pt x="18774" y="5464"/>
                </a:cubicBezTo>
                <a:cubicBezTo>
                  <a:pt x="18889" y="5738"/>
                  <a:pt x="18506" y="5945"/>
                  <a:pt x="18099" y="6147"/>
                </a:cubicBezTo>
                <a:cubicBezTo>
                  <a:pt x="17370" y="6507"/>
                  <a:pt x="16616" y="6886"/>
                  <a:pt x="15856" y="7249"/>
                </a:cubicBezTo>
                <a:cubicBezTo>
                  <a:pt x="16240" y="7644"/>
                  <a:pt x="16579" y="8040"/>
                  <a:pt x="16870" y="8442"/>
                </a:cubicBezTo>
                <a:cubicBezTo>
                  <a:pt x="17122" y="8790"/>
                  <a:pt x="17341" y="9147"/>
                  <a:pt x="17390" y="9523"/>
                </a:cubicBezTo>
                <a:cubicBezTo>
                  <a:pt x="17476" y="10179"/>
                  <a:pt x="16896" y="10797"/>
                  <a:pt x="16915" y="11382"/>
                </a:cubicBezTo>
                <a:cubicBezTo>
                  <a:pt x="16919" y="11498"/>
                  <a:pt x="16905" y="11625"/>
                  <a:pt x="16690" y="11676"/>
                </a:cubicBezTo>
                <a:cubicBezTo>
                  <a:pt x="16535" y="11713"/>
                  <a:pt x="16345" y="11685"/>
                  <a:pt x="16264" y="11613"/>
                </a:cubicBezTo>
                <a:cubicBezTo>
                  <a:pt x="15790" y="11832"/>
                  <a:pt x="15354" y="12069"/>
                  <a:pt x="14961" y="12321"/>
                </a:cubicBezTo>
                <a:cubicBezTo>
                  <a:pt x="14419" y="12668"/>
                  <a:pt x="13962" y="13041"/>
                  <a:pt x="13596" y="13435"/>
                </a:cubicBezTo>
                <a:cubicBezTo>
                  <a:pt x="14273" y="13561"/>
                  <a:pt x="15020" y="13582"/>
                  <a:pt x="15724" y="13495"/>
                </a:cubicBezTo>
                <a:cubicBezTo>
                  <a:pt x="16510" y="13398"/>
                  <a:pt x="17194" y="13172"/>
                  <a:pt x="17978" y="13076"/>
                </a:cubicBezTo>
                <a:cubicBezTo>
                  <a:pt x="18238" y="13045"/>
                  <a:pt x="18505" y="13028"/>
                  <a:pt x="18774" y="13027"/>
                </a:cubicBezTo>
                <a:cubicBezTo>
                  <a:pt x="19123" y="13019"/>
                  <a:pt x="19463" y="13082"/>
                  <a:pt x="19707" y="13199"/>
                </a:cubicBezTo>
                <a:cubicBezTo>
                  <a:pt x="20410" y="13537"/>
                  <a:pt x="20062" y="14050"/>
                  <a:pt x="20268" y="14477"/>
                </a:cubicBezTo>
                <a:cubicBezTo>
                  <a:pt x="20469" y="14895"/>
                  <a:pt x="21179" y="15220"/>
                  <a:pt x="21393" y="15636"/>
                </a:cubicBezTo>
                <a:cubicBezTo>
                  <a:pt x="21558" y="15957"/>
                  <a:pt x="21412" y="16297"/>
                  <a:pt x="20990" y="16564"/>
                </a:cubicBezTo>
                <a:cubicBezTo>
                  <a:pt x="20873" y="16557"/>
                  <a:pt x="20758" y="16545"/>
                  <a:pt x="20648" y="16526"/>
                </a:cubicBezTo>
                <a:cubicBezTo>
                  <a:pt x="19982" y="16413"/>
                  <a:pt x="19614" y="16156"/>
                  <a:pt x="19235" y="15895"/>
                </a:cubicBezTo>
                <a:cubicBezTo>
                  <a:pt x="18830" y="15616"/>
                  <a:pt x="18395" y="15331"/>
                  <a:pt x="17856" y="15098"/>
                </a:cubicBezTo>
                <a:cubicBezTo>
                  <a:pt x="17279" y="14848"/>
                  <a:pt x="16584" y="14663"/>
                  <a:pt x="15844" y="14544"/>
                </a:cubicBezTo>
                <a:cubicBezTo>
                  <a:pt x="14293" y="14293"/>
                  <a:pt x="12593" y="14337"/>
                  <a:pt x="11108" y="14664"/>
                </a:cubicBezTo>
                <a:cubicBezTo>
                  <a:pt x="11066" y="14739"/>
                  <a:pt x="11075" y="14819"/>
                  <a:pt x="11132" y="14893"/>
                </a:cubicBezTo>
                <a:cubicBezTo>
                  <a:pt x="11227" y="15014"/>
                  <a:pt x="11439" y="15102"/>
                  <a:pt x="11645" y="15188"/>
                </a:cubicBezTo>
                <a:cubicBezTo>
                  <a:pt x="12747" y="15645"/>
                  <a:pt x="13835" y="16148"/>
                  <a:pt x="14447" y="16749"/>
                </a:cubicBezTo>
                <a:cubicBezTo>
                  <a:pt x="15055" y="17346"/>
                  <a:pt x="15183" y="18029"/>
                  <a:pt x="15879" y="18599"/>
                </a:cubicBezTo>
                <a:cubicBezTo>
                  <a:pt x="16513" y="19118"/>
                  <a:pt x="17573" y="19515"/>
                  <a:pt x="17961" y="20078"/>
                </a:cubicBezTo>
                <a:cubicBezTo>
                  <a:pt x="18109" y="20294"/>
                  <a:pt x="18146" y="20521"/>
                  <a:pt x="18019" y="20743"/>
                </a:cubicBezTo>
                <a:cubicBezTo>
                  <a:pt x="17964" y="20839"/>
                  <a:pt x="17879" y="20930"/>
                  <a:pt x="17738" y="21004"/>
                </a:cubicBezTo>
                <a:cubicBezTo>
                  <a:pt x="17633" y="21059"/>
                  <a:pt x="17502" y="21102"/>
                  <a:pt x="17355" y="21128"/>
                </a:cubicBezTo>
                <a:cubicBezTo>
                  <a:pt x="15937" y="21272"/>
                  <a:pt x="14502" y="21376"/>
                  <a:pt x="13057" y="21440"/>
                </a:cubicBezTo>
                <a:cubicBezTo>
                  <a:pt x="11828" y="21493"/>
                  <a:pt x="10593" y="21518"/>
                  <a:pt x="9358" y="21512"/>
                </a:cubicBezTo>
                <a:cubicBezTo>
                  <a:pt x="9110" y="21522"/>
                  <a:pt x="8872" y="21464"/>
                  <a:pt x="8748" y="21363"/>
                </a:cubicBezTo>
                <a:cubicBezTo>
                  <a:pt x="8620" y="21260"/>
                  <a:pt x="8635" y="21134"/>
                  <a:pt x="8758" y="21029"/>
                </a:cubicBezTo>
                <a:cubicBezTo>
                  <a:pt x="8948" y="20866"/>
                  <a:pt x="9302" y="20795"/>
                  <a:pt x="9658" y="20721"/>
                </a:cubicBezTo>
                <a:cubicBezTo>
                  <a:pt x="10857" y="20472"/>
                  <a:pt x="12050" y="20170"/>
                  <a:pt x="13173" y="19857"/>
                </a:cubicBezTo>
                <a:cubicBezTo>
                  <a:pt x="13170" y="19814"/>
                  <a:pt x="13168" y="19771"/>
                  <a:pt x="13165" y="19729"/>
                </a:cubicBezTo>
                <a:cubicBezTo>
                  <a:pt x="13146" y="19423"/>
                  <a:pt x="13126" y="19115"/>
                  <a:pt x="12938" y="18823"/>
                </a:cubicBezTo>
                <a:cubicBezTo>
                  <a:pt x="12527" y="18188"/>
                  <a:pt x="11430" y="17733"/>
                  <a:pt x="10575" y="17221"/>
                </a:cubicBezTo>
                <a:cubicBezTo>
                  <a:pt x="9928" y="16834"/>
                  <a:pt x="9403" y="16404"/>
                  <a:pt x="8746" y="16016"/>
                </a:cubicBezTo>
                <a:cubicBezTo>
                  <a:pt x="8242" y="15718"/>
                  <a:pt x="7664" y="15448"/>
                  <a:pt x="7021" y="15211"/>
                </a:cubicBezTo>
                <a:cubicBezTo>
                  <a:pt x="6380" y="15321"/>
                  <a:pt x="5677" y="15327"/>
                  <a:pt x="5029" y="15225"/>
                </a:cubicBezTo>
                <a:cubicBezTo>
                  <a:pt x="4464" y="15137"/>
                  <a:pt x="3969" y="14971"/>
                  <a:pt x="3609" y="14750"/>
                </a:cubicBezTo>
                <a:cubicBezTo>
                  <a:pt x="3477" y="14663"/>
                  <a:pt x="3407" y="14560"/>
                  <a:pt x="3411" y="14454"/>
                </a:cubicBezTo>
                <a:cubicBezTo>
                  <a:pt x="3418" y="14226"/>
                  <a:pt x="3741" y="14039"/>
                  <a:pt x="3963" y="13838"/>
                </a:cubicBezTo>
                <a:cubicBezTo>
                  <a:pt x="4266" y="13563"/>
                  <a:pt x="4379" y="13255"/>
                  <a:pt x="4581" y="12961"/>
                </a:cubicBezTo>
                <a:cubicBezTo>
                  <a:pt x="4949" y="12427"/>
                  <a:pt x="5607" y="11946"/>
                  <a:pt x="6443" y="11533"/>
                </a:cubicBezTo>
                <a:cubicBezTo>
                  <a:pt x="7004" y="11257"/>
                  <a:pt x="7639" y="11014"/>
                  <a:pt x="8192" y="10734"/>
                </a:cubicBezTo>
                <a:cubicBezTo>
                  <a:pt x="8722" y="10466"/>
                  <a:pt x="9173" y="10166"/>
                  <a:pt x="9532" y="9843"/>
                </a:cubicBezTo>
                <a:cubicBezTo>
                  <a:pt x="9473" y="9730"/>
                  <a:pt x="9407" y="9618"/>
                  <a:pt x="9333" y="9507"/>
                </a:cubicBezTo>
                <a:cubicBezTo>
                  <a:pt x="8962" y="8956"/>
                  <a:pt x="8403" y="8438"/>
                  <a:pt x="7876" y="7915"/>
                </a:cubicBezTo>
                <a:cubicBezTo>
                  <a:pt x="7158" y="7203"/>
                  <a:pt x="6504" y="6479"/>
                  <a:pt x="6045" y="5724"/>
                </a:cubicBezTo>
                <a:cubicBezTo>
                  <a:pt x="5779" y="5287"/>
                  <a:pt x="5563" y="4807"/>
                  <a:pt x="5935" y="4388"/>
                </a:cubicBezTo>
                <a:cubicBezTo>
                  <a:pt x="6057" y="4250"/>
                  <a:pt x="6238" y="4118"/>
                  <a:pt x="6198" y="3968"/>
                </a:cubicBezTo>
                <a:cubicBezTo>
                  <a:pt x="6150" y="3784"/>
                  <a:pt x="5844" y="3664"/>
                  <a:pt x="5525" y="3587"/>
                </a:cubicBezTo>
                <a:cubicBezTo>
                  <a:pt x="5195" y="3507"/>
                  <a:pt x="4819" y="3462"/>
                  <a:pt x="4413" y="3466"/>
                </a:cubicBezTo>
                <a:cubicBezTo>
                  <a:pt x="4267" y="3677"/>
                  <a:pt x="3723" y="3763"/>
                  <a:pt x="3333" y="3637"/>
                </a:cubicBezTo>
                <a:cubicBezTo>
                  <a:pt x="2996" y="3528"/>
                  <a:pt x="2960" y="3320"/>
                  <a:pt x="2740" y="3174"/>
                </a:cubicBezTo>
                <a:cubicBezTo>
                  <a:pt x="2563" y="3057"/>
                  <a:pt x="2281" y="2983"/>
                  <a:pt x="1973" y="2973"/>
                </a:cubicBezTo>
                <a:cubicBezTo>
                  <a:pt x="1780" y="2969"/>
                  <a:pt x="1598" y="2930"/>
                  <a:pt x="1466" y="2865"/>
                </a:cubicBezTo>
                <a:cubicBezTo>
                  <a:pt x="1086" y="2678"/>
                  <a:pt x="1239" y="2401"/>
                  <a:pt x="1208" y="2158"/>
                </a:cubicBezTo>
                <a:cubicBezTo>
                  <a:pt x="1180" y="1931"/>
                  <a:pt x="985" y="1714"/>
                  <a:pt x="651" y="1545"/>
                </a:cubicBezTo>
                <a:cubicBezTo>
                  <a:pt x="233" y="1492"/>
                  <a:pt x="-42" y="1305"/>
                  <a:pt x="5" y="1105"/>
                </a:cubicBezTo>
                <a:close/>
              </a:path>
            </a:pathLst>
          </a:custGeom>
          <a:solidFill>
            <a:schemeClr val="accent5">
              <a:hueOff val="-82419"/>
              <a:satOff val="-9513"/>
              <a:lumOff val="-16343"/>
              <a:alpha val="69754"/>
            </a:schemeClr>
          </a:solidFill>
          <a:ln>
            <a:solidFill>
              <a:srgbClr val="000000">
                <a:alpha val="69754"/>
              </a:srgbClr>
            </a:solidFill>
            <a:miter lim="400000"/>
          </a:ln>
        </p:spPr>
        <p:txBody>
          <a:bodyPr lIns="50800" tIns="50800" rIns="50800" bIns="50800" anchor="ctr"/>
          <a:lstStyle/>
          <a:p>
            <a:endParaRPr/>
          </a:p>
        </p:txBody>
      </p:sp>
      <p:sp>
        <p:nvSpPr>
          <p:cNvPr id="660" name="楕円"/>
          <p:cNvSpPr/>
          <p:nvPr/>
        </p:nvSpPr>
        <p:spPr>
          <a:xfrm>
            <a:off x="3325015" y="9931027"/>
            <a:ext cx="987227" cy="1007447"/>
          </a:xfrm>
          <a:prstGeom prst="ellipse">
            <a:avLst/>
          </a:prstGeom>
          <a:solidFill>
            <a:schemeClr val="accent1">
              <a:alpha val="69910"/>
            </a:schemeClr>
          </a:solidFill>
          <a:ln>
            <a:solidFill>
              <a:srgbClr val="000000">
                <a:alpha val="69910"/>
              </a:srgb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1" name="円形"/>
          <p:cNvSpPr/>
          <p:nvPr/>
        </p:nvSpPr>
        <p:spPr>
          <a:xfrm>
            <a:off x="3709504" y="9241163"/>
            <a:ext cx="609039" cy="615524"/>
          </a:xfrm>
          <a:prstGeom prst="ellipse">
            <a:avLst/>
          </a:prstGeom>
          <a:solidFill>
            <a:schemeClr val="accent1">
              <a:alpha val="69910"/>
            </a:schemeClr>
          </a:solidFill>
          <a:ln>
            <a:solidFill>
              <a:srgbClr val="000000">
                <a:alpha val="69910"/>
              </a:srgb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662" name="DALL·E 2024-01-25 00.25.46 - An image of the same three men, now playing soccer in a realistic style. They are on a soccer field, with each man engaged in different soccer activit.png" descr="DALL·E 2024-01-25 00.25.46 - An image of the same three men, now playing soccer in a realistic style. They are on a soccer field, with each man engaged in different soccer activit.png"/>
          <p:cNvPicPr>
            <a:picLocks noChangeAspect="1"/>
          </p:cNvPicPr>
          <p:nvPr/>
        </p:nvPicPr>
        <p:blipFill>
          <a:blip r:embed="rId2"/>
          <a:stretch>
            <a:fillRect/>
          </a:stretch>
        </p:blipFill>
        <p:spPr>
          <a:xfrm>
            <a:off x="9262091" y="4919115"/>
            <a:ext cx="6695594" cy="6695594"/>
          </a:xfrm>
          <a:prstGeom prst="rect">
            <a:avLst/>
          </a:prstGeom>
          <a:ln w="25400">
            <a:solidFill>
              <a:srgbClr val="000000"/>
            </a:solidFill>
            <a:miter lim="400000"/>
          </a:ln>
        </p:spPr>
      </p:pic>
      <p:sp>
        <p:nvSpPr>
          <p:cNvPr id="663" name="図形"/>
          <p:cNvSpPr/>
          <p:nvPr/>
        </p:nvSpPr>
        <p:spPr>
          <a:xfrm>
            <a:off x="9545511" y="6254991"/>
            <a:ext cx="1494962" cy="3478115"/>
          </a:xfrm>
          <a:custGeom>
            <a:avLst/>
            <a:gdLst/>
            <a:ahLst/>
            <a:cxnLst>
              <a:cxn ang="0">
                <a:pos x="wd2" y="hd2"/>
              </a:cxn>
              <a:cxn ang="5400000">
                <a:pos x="wd2" y="hd2"/>
              </a:cxn>
              <a:cxn ang="10800000">
                <a:pos x="wd2" y="hd2"/>
              </a:cxn>
              <a:cxn ang="16200000">
                <a:pos x="wd2" y="hd2"/>
              </a:cxn>
            </a:cxnLst>
            <a:rect l="0" t="0" r="r" b="b"/>
            <a:pathLst>
              <a:path w="21532" h="21596" extrusionOk="0">
                <a:moveTo>
                  <a:pt x="2672" y="10297"/>
                </a:moveTo>
                <a:lnTo>
                  <a:pt x="3193" y="10618"/>
                </a:lnTo>
                <a:lnTo>
                  <a:pt x="3322" y="10930"/>
                </a:lnTo>
                <a:lnTo>
                  <a:pt x="3144" y="11409"/>
                </a:lnTo>
                <a:lnTo>
                  <a:pt x="2921" y="11718"/>
                </a:lnTo>
                <a:lnTo>
                  <a:pt x="2445" y="11754"/>
                </a:lnTo>
                <a:lnTo>
                  <a:pt x="2384" y="11346"/>
                </a:lnTo>
                <a:cubicBezTo>
                  <a:pt x="2411" y="11307"/>
                  <a:pt x="2438" y="11269"/>
                  <a:pt x="2465" y="11231"/>
                </a:cubicBezTo>
                <a:cubicBezTo>
                  <a:pt x="2492" y="11192"/>
                  <a:pt x="2519" y="11154"/>
                  <a:pt x="2547" y="11116"/>
                </a:cubicBezTo>
                <a:lnTo>
                  <a:pt x="2009" y="11625"/>
                </a:lnTo>
                <a:lnTo>
                  <a:pt x="2277" y="12216"/>
                </a:lnTo>
                <a:lnTo>
                  <a:pt x="1774" y="12202"/>
                </a:lnTo>
                <a:lnTo>
                  <a:pt x="1363" y="12016"/>
                </a:lnTo>
                <a:lnTo>
                  <a:pt x="656" y="11868"/>
                </a:lnTo>
                <a:cubicBezTo>
                  <a:pt x="662" y="11799"/>
                  <a:pt x="619" y="11731"/>
                  <a:pt x="534" y="11672"/>
                </a:cubicBezTo>
                <a:cubicBezTo>
                  <a:pt x="414" y="11590"/>
                  <a:pt x="221" y="11534"/>
                  <a:pt x="0" y="11516"/>
                </a:cubicBezTo>
                <a:lnTo>
                  <a:pt x="28" y="11072"/>
                </a:lnTo>
                <a:lnTo>
                  <a:pt x="815" y="10087"/>
                </a:lnTo>
                <a:cubicBezTo>
                  <a:pt x="456" y="9439"/>
                  <a:pt x="249" y="8776"/>
                  <a:pt x="198" y="8110"/>
                </a:cubicBezTo>
                <a:cubicBezTo>
                  <a:pt x="157" y="7579"/>
                  <a:pt x="215" y="7048"/>
                  <a:pt x="371" y="6521"/>
                </a:cubicBezTo>
                <a:lnTo>
                  <a:pt x="1554" y="5845"/>
                </a:lnTo>
                <a:cubicBezTo>
                  <a:pt x="2104" y="5664"/>
                  <a:pt x="2555" y="5432"/>
                  <a:pt x="2873" y="5167"/>
                </a:cubicBezTo>
                <a:cubicBezTo>
                  <a:pt x="3126" y="4957"/>
                  <a:pt x="3291" y="4729"/>
                  <a:pt x="3360" y="4494"/>
                </a:cubicBezTo>
                <a:cubicBezTo>
                  <a:pt x="3850" y="4289"/>
                  <a:pt x="4330" y="4079"/>
                  <a:pt x="4799" y="3866"/>
                </a:cubicBezTo>
                <a:cubicBezTo>
                  <a:pt x="5132" y="3715"/>
                  <a:pt x="5459" y="3562"/>
                  <a:pt x="5781" y="3406"/>
                </a:cubicBezTo>
                <a:cubicBezTo>
                  <a:pt x="6676" y="3186"/>
                  <a:pt x="7670" y="3052"/>
                  <a:pt x="8697" y="3013"/>
                </a:cubicBezTo>
                <a:cubicBezTo>
                  <a:pt x="9367" y="2987"/>
                  <a:pt x="10042" y="3003"/>
                  <a:pt x="10715" y="3004"/>
                </a:cubicBezTo>
                <a:cubicBezTo>
                  <a:pt x="11108" y="3005"/>
                  <a:pt x="11506" y="3000"/>
                  <a:pt x="11880" y="2947"/>
                </a:cubicBezTo>
                <a:cubicBezTo>
                  <a:pt x="12386" y="2875"/>
                  <a:pt x="12805" y="2720"/>
                  <a:pt x="13048" y="2515"/>
                </a:cubicBezTo>
                <a:lnTo>
                  <a:pt x="13311" y="2340"/>
                </a:lnTo>
                <a:cubicBezTo>
                  <a:pt x="13030" y="2159"/>
                  <a:pt x="12905" y="1941"/>
                  <a:pt x="12958" y="1725"/>
                </a:cubicBezTo>
                <a:cubicBezTo>
                  <a:pt x="12994" y="1582"/>
                  <a:pt x="13107" y="1445"/>
                  <a:pt x="13288" y="1324"/>
                </a:cubicBezTo>
                <a:cubicBezTo>
                  <a:pt x="13324" y="1056"/>
                  <a:pt x="13521" y="797"/>
                  <a:pt x="13860" y="573"/>
                </a:cubicBezTo>
                <a:cubicBezTo>
                  <a:pt x="14353" y="246"/>
                  <a:pt x="15134" y="7"/>
                  <a:pt x="16033" y="0"/>
                </a:cubicBezTo>
                <a:cubicBezTo>
                  <a:pt x="16513" y="-4"/>
                  <a:pt x="16972" y="63"/>
                  <a:pt x="17420" y="118"/>
                </a:cubicBezTo>
                <a:cubicBezTo>
                  <a:pt x="17885" y="174"/>
                  <a:pt x="18369" y="224"/>
                  <a:pt x="18750" y="361"/>
                </a:cubicBezTo>
                <a:cubicBezTo>
                  <a:pt x="19017" y="458"/>
                  <a:pt x="19201" y="589"/>
                  <a:pt x="19276" y="736"/>
                </a:cubicBezTo>
                <a:cubicBezTo>
                  <a:pt x="19463" y="847"/>
                  <a:pt x="19547" y="985"/>
                  <a:pt x="19510" y="1121"/>
                </a:cubicBezTo>
                <a:cubicBezTo>
                  <a:pt x="19479" y="1236"/>
                  <a:pt x="19364" y="1344"/>
                  <a:pt x="19182" y="1428"/>
                </a:cubicBezTo>
                <a:cubicBezTo>
                  <a:pt x="19151" y="1530"/>
                  <a:pt x="19107" y="1632"/>
                  <a:pt x="19049" y="1732"/>
                </a:cubicBezTo>
                <a:cubicBezTo>
                  <a:pt x="18988" y="1836"/>
                  <a:pt x="18913" y="1939"/>
                  <a:pt x="18823" y="2039"/>
                </a:cubicBezTo>
                <a:cubicBezTo>
                  <a:pt x="18694" y="2144"/>
                  <a:pt x="18568" y="2251"/>
                  <a:pt x="18446" y="2358"/>
                </a:cubicBezTo>
                <a:cubicBezTo>
                  <a:pt x="18275" y="2508"/>
                  <a:pt x="18112" y="2659"/>
                  <a:pt x="17956" y="2812"/>
                </a:cubicBezTo>
                <a:lnTo>
                  <a:pt x="17265" y="3177"/>
                </a:lnTo>
                <a:cubicBezTo>
                  <a:pt x="17089" y="3211"/>
                  <a:pt x="16939" y="3267"/>
                  <a:pt x="16834" y="3337"/>
                </a:cubicBezTo>
                <a:cubicBezTo>
                  <a:pt x="16654" y="3457"/>
                  <a:pt x="16572" y="3628"/>
                  <a:pt x="16235" y="3658"/>
                </a:cubicBezTo>
                <a:cubicBezTo>
                  <a:pt x="15881" y="3691"/>
                  <a:pt x="15507" y="3504"/>
                  <a:pt x="15188" y="3611"/>
                </a:cubicBezTo>
                <a:cubicBezTo>
                  <a:pt x="14981" y="3680"/>
                  <a:pt x="15023" y="3821"/>
                  <a:pt x="15265" y="3865"/>
                </a:cubicBezTo>
                <a:cubicBezTo>
                  <a:pt x="15476" y="4038"/>
                  <a:pt x="15720" y="4202"/>
                  <a:pt x="15994" y="4357"/>
                </a:cubicBezTo>
                <a:cubicBezTo>
                  <a:pt x="16254" y="4504"/>
                  <a:pt x="16540" y="4642"/>
                  <a:pt x="16851" y="4769"/>
                </a:cubicBezTo>
                <a:cubicBezTo>
                  <a:pt x="17036" y="4844"/>
                  <a:pt x="17195" y="4930"/>
                  <a:pt x="17325" y="5024"/>
                </a:cubicBezTo>
                <a:cubicBezTo>
                  <a:pt x="17463" y="5125"/>
                  <a:pt x="17565" y="5234"/>
                  <a:pt x="17628" y="5348"/>
                </a:cubicBezTo>
                <a:lnTo>
                  <a:pt x="17707" y="6162"/>
                </a:lnTo>
                <a:lnTo>
                  <a:pt x="17639" y="6586"/>
                </a:lnTo>
                <a:cubicBezTo>
                  <a:pt x="17493" y="6901"/>
                  <a:pt x="17531" y="7227"/>
                  <a:pt x="17748" y="7535"/>
                </a:cubicBezTo>
                <a:cubicBezTo>
                  <a:pt x="17931" y="7794"/>
                  <a:pt x="18237" y="8034"/>
                  <a:pt x="18407" y="8294"/>
                </a:cubicBezTo>
                <a:cubicBezTo>
                  <a:pt x="18570" y="8544"/>
                  <a:pt x="18603" y="8806"/>
                  <a:pt x="18504" y="9062"/>
                </a:cubicBezTo>
                <a:lnTo>
                  <a:pt x="18757" y="10505"/>
                </a:lnTo>
                <a:lnTo>
                  <a:pt x="19075" y="11555"/>
                </a:lnTo>
                <a:cubicBezTo>
                  <a:pt x="19164" y="11735"/>
                  <a:pt x="19223" y="11918"/>
                  <a:pt x="19252" y="12102"/>
                </a:cubicBezTo>
                <a:cubicBezTo>
                  <a:pt x="19281" y="12282"/>
                  <a:pt x="19281" y="12464"/>
                  <a:pt x="19252" y="12645"/>
                </a:cubicBezTo>
                <a:cubicBezTo>
                  <a:pt x="19131" y="12674"/>
                  <a:pt x="18983" y="12675"/>
                  <a:pt x="18860" y="12647"/>
                </a:cubicBezTo>
                <a:cubicBezTo>
                  <a:pt x="18696" y="12609"/>
                  <a:pt x="18610" y="12530"/>
                  <a:pt x="18649" y="12451"/>
                </a:cubicBezTo>
                <a:lnTo>
                  <a:pt x="17842" y="12212"/>
                </a:lnTo>
                <a:cubicBezTo>
                  <a:pt x="17739" y="12154"/>
                  <a:pt x="17654" y="12090"/>
                  <a:pt x="17590" y="12022"/>
                </a:cubicBezTo>
                <a:cubicBezTo>
                  <a:pt x="17526" y="11954"/>
                  <a:pt x="17483" y="11883"/>
                  <a:pt x="17463" y="11810"/>
                </a:cubicBezTo>
                <a:cubicBezTo>
                  <a:pt x="17401" y="11590"/>
                  <a:pt x="17546" y="11367"/>
                  <a:pt x="17866" y="11192"/>
                </a:cubicBezTo>
                <a:lnTo>
                  <a:pt x="17285" y="10192"/>
                </a:lnTo>
                <a:lnTo>
                  <a:pt x="16119" y="9399"/>
                </a:lnTo>
                <a:lnTo>
                  <a:pt x="15961" y="8651"/>
                </a:lnTo>
                <a:lnTo>
                  <a:pt x="15862" y="8199"/>
                </a:lnTo>
                <a:lnTo>
                  <a:pt x="15443" y="7314"/>
                </a:lnTo>
                <a:lnTo>
                  <a:pt x="14479" y="8412"/>
                </a:lnTo>
                <a:lnTo>
                  <a:pt x="14122" y="9003"/>
                </a:lnTo>
                <a:lnTo>
                  <a:pt x="14019" y="9567"/>
                </a:lnTo>
                <a:lnTo>
                  <a:pt x="14564" y="10098"/>
                </a:lnTo>
                <a:lnTo>
                  <a:pt x="15157" y="10655"/>
                </a:lnTo>
                <a:lnTo>
                  <a:pt x="15652" y="11069"/>
                </a:lnTo>
                <a:lnTo>
                  <a:pt x="16754" y="11501"/>
                </a:lnTo>
                <a:lnTo>
                  <a:pt x="17389" y="12001"/>
                </a:lnTo>
                <a:cubicBezTo>
                  <a:pt x="18216" y="12248"/>
                  <a:pt x="18928" y="12560"/>
                  <a:pt x="19487" y="12920"/>
                </a:cubicBezTo>
                <a:cubicBezTo>
                  <a:pt x="19900" y="13186"/>
                  <a:pt x="20225" y="13476"/>
                  <a:pt x="20453" y="13780"/>
                </a:cubicBezTo>
                <a:lnTo>
                  <a:pt x="21271" y="14997"/>
                </a:lnTo>
                <a:cubicBezTo>
                  <a:pt x="21533" y="15254"/>
                  <a:pt x="21600" y="15541"/>
                  <a:pt x="21463" y="15816"/>
                </a:cubicBezTo>
                <a:cubicBezTo>
                  <a:pt x="21381" y="15979"/>
                  <a:pt x="21228" y="16135"/>
                  <a:pt x="21011" y="16274"/>
                </a:cubicBezTo>
                <a:cubicBezTo>
                  <a:pt x="20574" y="16332"/>
                  <a:pt x="20128" y="16377"/>
                  <a:pt x="19676" y="16408"/>
                </a:cubicBezTo>
                <a:cubicBezTo>
                  <a:pt x="19050" y="16450"/>
                  <a:pt x="18416" y="16465"/>
                  <a:pt x="17783" y="16453"/>
                </a:cubicBezTo>
                <a:lnTo>
                  <a:pt x="16664" y="16454"/>
                </a:lnTo>
                <a:lnTo>
                  <a:pt x="15524" y="16698"/>
                </a:lnTo>
                <a:lnTo>
                  <a:pt x="15034" y="17516"/>
                </a:lnTo>
                <a:lnTo>
                  <a:pt x="14352" y="18230"/>
                </a:lnTo>
                <a:lnTo>
                  <a:pt x="13985" y="18989"/>
                </a:lnTo>
                <a:lnTo>
                  <a:pt x="14399" y="19707"/>
                </a:lnTo>
                <a:lnTo>
                  <a:pt x="15446" y="20249"/>
                </a:lnTo>
                <a:cubicBezTo>
                  <a:pt x="15923" y="20482"/>
                  <a:pt x="16550" y="20649"/>
                  <a:pt x="17248" y="20727"/>
                </a:cubicBezTo>
                <a:cubicBezTo>
                  <a:pt x="17936" y="20804"/>
                  <a:pt x="18675" y="20929"/>
                  <a:pt x="18529" y="21186"/>
                </a:cubicBezTo>
                <a:cubicBezTo>
                  <a:pt x="18440" y="21341"/>
                  <a:pt x="18051" y="21397"/>
                  <a:pt x="17696" y="21433"/>
                </a:cubicBezTo>
                <a:cubicBezTo>
                  <a:pt x="17011" y="21502"/>
                  <a:pt x="16318" y="21557"/>
                  <a:pt x="15599" y="21596"/>
                </a:cubicBezTo>
                <a:lnTo>
                  <a:pt x="12961" y="21586"/>
                </a:lnTo>
                <a:lnTo>
                  <a:pt x="11126" y="21586"/>
                </a:lnTo>
                <a:cubicBezTo>
                  <a:pt x="10650" y="21538"/>
                  <a:pt x="10191" y="21460"/>
                  <a:pt x="9766" y="21355"/>
                </a:cubicBezTo>
                <a:cubicBezTo>
                  <a:pt x="9549" y="21302"/>
                  <a:pt x="9338" y="21240"/>
                  <a:pt x="9195" y="21151"/>
                </a:cubicBezTo>
                <a:cubicBezTo>
                  <a:pt x="8876" y="20954"/>
                  <a:pt x="8954" y="20684"/>
                  <a:pt x="9376" y="20526"/>
                </a:cubicBezTo>
                <a:lnTo>
                  <a:pt x="10379" y="19727"/>
                </a:lnTo>
                <a:lnTo>
                  <a:pt x="10919" y="18969"/>
                </a:lnTo>
                <a:lnTo>
                  <a:pt x="11465" y="17962"/>
                </a:lnTo>
                <a:lnTo>
                  <a:pt x="11452" y="17501"/>
                </a:lnTo>
                <a:lnTo>
                  <a:pt x="10246" y="17775"/>
                </a:lnTo>
                <a:lnTo>
                  <a:pt x="9570" y="18394"/>
                </a:lnTo>
                <a:lnTo>
                  <a:pt x="9110" y="18885"/>
                </a:lnTo>
                <a:lnTo>
                  <a:pt x="7984" y="19810"/>
                </a:lnTo>
                <a:cubicBezTo>
                  <a:pt x="8000" y="19955"/>
                  <a:pt x="7704" y="20070"/>
                  <a:pt x="7372" y="20048"/>
                </a:cubicBezTo>
                <a:cubicBezTo>
                  <a:pt x="7166" y="20034"/>
                  <a:pt x="7001" y="19967"/>
                  <a:pt x="6960" y="19878"/>
                </a:cubicBezTo>
                <a:lnTo>
                  <a:pt x="6738" y="19612"/>
                </a:lnTo>
                <a:cubicBezTo>
                  <a:pt x="6530" y="19669"/>
                  <a:pt x="6253" y="19644"/>
                  <a:pt x="6116" y="19555"/>
                </a:cubicBezTo>
                <a:cubicBezTo>
                  <a:pt x="5945" y="19445"/>
                  <a:pt x="6053" y="19313"/>
                  <a:pt x="6151" y="19198"/>
                </a:cubicBezTo>
                <a:cubicBezTo>
                  <a:pt x="6242" y="19091"/>
                  <a:pt x="6329" y="18982"/>
                  <a:pt x="6411" y="18870"/>
                </a:cubicBezTo>
                <a:lnTo>
                  <a:pt x="6524" y="17949"/>
                </a:lnTo>
                <a:lnTo>
                  <a:pt x="6510" y="17227"/>
                </a:lnTo>
                <a:cubicBezTo>
                  <a:pt x="6301" y="17116"/>
                  <a:pt x="6183" y="16978"/>
                  <a:pt x="6175" y="16834"/>
                </a:cubicBezTo>
                <a:cubicBezTo>
                  <a:pt x="6166" y="16654"/>
                  <a:pt x="6329" y="16480"/>
                  <a:pt x="6626" y="16353"/>
                </a:cubicBezTo>
                <a:lnTo>
                  <a:pt x="8656" y="16019"/>
                </a:lnTo>
                <a:lnTo>
                  <a:pt x="10432" y="16296"/>
                </a:lnTo>
                <a:lnTo>
                  <a:pt x="11336" y="16154"/>
                </a:lnTo>
                <a:lnTo>
                  <a:pt x="12118" y="15737"/>
                </a:lnTo>
                <a:lnTo>
                  <a:pt x="13009" y="15200"/>
                </a:lnTo>
                <a:lnTo>
                  <a:pt x="13505" y="14874"/>
                </a:lnTo>
                <a:lnTo>
                  <a:pt x="13143" y="14499"/>
                </a:lnTo>
                <a:lnTo>
                  <a:pt x="12739" y="14270"/>
                </a:lnTo>
                <a:lnTo>
                  <a:pt x="11788" y="14143"/>
                </a:lnTo>
                <a:lnTo>
                  <a:pt x="10897" y="13847"/>
                </a:lnTo>
                <a:lnTo>
                  <a:pt x="9492" y="13326"/>
                </a:lnTo>
                <a:lnTo>
                  <a:pt x="8401" y="12989"/>
                </a:lnTo>
                <a:lnTo>
                  <a:pt x="7310" y="12707"/>
                </a:lnTo>
                <a:lnTo>
                  <a:pt x="6005" y="12315"/>
                </a:lnTo>
                <a:lnTo>
                  <a:pt x="5117" y="11539"/>
                </a:lnTo>
                <a:lnTo>
                  <a:pt x="4992" y="10711"/>
                </a:lnTo>
                <a:lnTo>
                  <a:pt x="4731" y="9640"/>
                </a:lnTo>
                <a:lnTo>
                  <a:pt x="5265" y="8643"/>
                </a:lnTo>
                <a:lnTo>
                  <a:pt x="5361" y="7951"/>
                </a:lnTo>
                <a:lnTo>
                  <a:pt x="5764" y="7305"/>
                </a:lnTo>
                <a:lnTo>
                  <a:pt x="5749" y="6723"/>
                </a:lnTo>
                <a:lnTo>
                  <a:pt x="5477" y="6021"/>
                </a:lnTo>
                <a:lnTo>
                  <a:pt x="4645" y="6359"/>
                </a:lnTo>
                <a:lnTo>
                  <a:pt x="3089" y="6756"/>
                </a:lnTo>
                <a:lnTo>
                  <a:pt x="3083" y="7683"/>
                </a:lnTo>
                <a:lnTo>
                  <a:pt x="2859" y="8904"/>
                </a:lnTo>
                <a:lnTo>
                  <a:pt x="2509" y="9721"/>
                </a:lnTo>
                <a:lnTo>
                  <a:pt x="2672" y="10297"/>
                </a:lnTo>
                <a:close/>
              </a:path>
            </a:pathLst>
          </a:custGeom>
          <a:solidFill>
            <a:schemeClr val="accent5">
              <a:hueOff val="-82419"/>
              <a:satOff val="-9513"/>
              <a:lumOff val="-16343"/>
              <a:alpha val="69902"/>
            </a:schemeClr>
          </a:solidFill>
          <a:ln w="12700">
            <a:solidFill>
              <a:srgbClr val="000000">
                <a:alpha val="69902"/>
              </a:srgbClr>
            </a:solidFill>
            <a:miter lim="400000"/>
          </a:ln>
        </p:spPr>
        <p:txBody>
          <a:bodyPr lIns="50800" tIns="50800" rIns="50800" bIns="50800" anchor="ctr"/>
          <a:lstStyle/>
          <a:p>
            <a:pPr>
              <a:defRPr sz="2800"/>
            </a:pPr>
            <a:endParaRPr/>
          </a:p>
        </p:txBody>
      </p:sp>
      <p:sp>
        <p:nvSpPr>
          <p:cNvPr id="664" name="図形"/>
          <p:cNvSpPr/>
          <p:nvPr/>
        </p:nvSpPr>
        <p:spPr>
          <a:xfrm>
            <a:off x="11811248" y="6194792"/>
            <a:ext cx="1936780" cy="3763517"/>
          </a:xfrm>
          <a:custGeom>
            <a:avLst/>
            <a:gdLst/>
            <a:ahLst/>
            <a:cxnLst>
              <a:cxn ang="0">
                <a:pos x="wd2" y="hd2"/>
              </a:cxn>
              <a:cxn ang="5400000">
                <a:pos x="wd2" y="hd2"/>
              </a:cxn>
              <a:cxn ang="10800000">
                <a:pos x="wd2" y="hd2"/>
              </a:cxn>
              <a:cxn ang="16200000">
                <a:pos x="wd2" y="hd2"/>
              </a:cxn>
            </a:cxnLst>
            <a:rect l="0" t="0" r="r" b="b"/>
            <a:pathLst>
              <a:path w="21518" h="21537" extrusionOk="0">
                <a:moveTo>
                  <a:pt x="13964" y="3446"/>
                </a:moveTo>
                <a:lnTo>
                  <a:pt x="13009" y="3330"/>
                </a:lnTo>
                <a:lnTo>
                  <a:pt x="12537" y="3244"/>
                </a:lnTo>
                <a:lnTo>
                  <a:pt x="12027" y="3231"/>
                </a:lnTo>
                <a:lnTo>
                  <a:pt x="10677" y="2955"/>
                </a:lnTo>
                <a:lnTo>
                  <a:pt x="10549" y="2565"/>
                </a:lnTo>
                <a:cubicBezTo>
                  <a:pt x="10740" y="2535"/>
                  <a:pt x="10907" y="2476"/>
                  <a:pt x="11029" y="2395"/>
                </a:cubicBezTo>
                <a:cubicBezTo>
                  <a:pt x="11181" y="2293"/>
                  <a:pt x="11248" y="2167"/>
                  <a:pt x="11294" y="2040"/>
                </a:cubicBezTo>
                <a:cubicBezTo>
                  <a:pt x="11369" y="1832"/>
                  <a:pt x="11390" y="1620"/>
                  <a:pt x="11426" y="1409"/>
                </a:cubicBezTo>
                <a:cubicBezTo>
                  <a:pt x="11455" y="1236"/>
                  <a:pt x="11494" y="1060"/>
                  <a:pt x="11409" y="892"/>
                </a:cubicBezTo>
                <a:cubicBezTo>
                  <a:pt x="11315" y="705"/>
                  <a:pt x="11077" y="545"/>
                  <a:pt x="10751" y="449"/>
                </a:cubicBezTo>
                <a:cubicBezTo>
                  <a:pt x="10280" y="262"/>
                  <a:pt x="9741" y="126"/>
                  <a:pt x="9166" y="47"/>
                </a:cubicBezTo>
                <a:cubicBezTo>
                  <a:pt x="8839" y="2"/>
                  <a:pt x="8500" y="-23"/>
                  <a:pt x="8178" y="30"/>
                </a:cubicBezTo>
                <a:cubicBezTo>
                  <a:pt x="7820" y="88"/>
                  <a:pt x="7548" y="235"/>
                  <a:pt x="7205" y="313"/>
                </a:cubicBezTo>
                <a:cubicBezTo>
                  <a:pt x="6697" y="428"/>
                  <a:pt x="6006" y="461"/>
                  <a:pt x="5967" y="745"/>
                </a:cubicBezTo>
                <a:cubicBezTo>
                  <a:pt x="5947" y="895"/>
                  <a:pt x="6174" y="1024"/>
                  <a:pt x="6465" y="1027"/>
                </a:cubicBezTo>
                <a:cubicBezTo>
                  <a:pt x="6488" y="1115"/>
                  <a:pt x="6510" y="1203"/>
                  <a:pt x="6533" y="1291"/>
                </a:cubicBezTo>
                <a:cubicBezTo>
                  <a:pt x="6584" y="1491"/>
                  <a:pt x="6636" y="1690"/>
                  <a:pt x="6688" y="1890"/>
                </a:cubicBezTo>
                <a:cubicBezTo>
                  <a:pt x="6773" y="2044"/>
                  <a:pt x="6876" y="2195"/>
                  <a:pt x="6995" y="2342"/>
                </a:cubicBezTo>
                <a:cubicBezTo>
                  <a:pt x="7163" y="2550"/>
                  <a:pt x="7364" y="2751"/>
                  <a:pt x="7502" y="2964"/>
                </a:cubicBezTo>
                <a:cubicBezTo>
                  <a:pt x="7595" y="3110"/>
                  <a:pt x="7657" y="3260"/>
                  <a:pt x="7688" y="3412"/>
                </a:cubicBezTo>
                <a:cubicBezTo>
                  <a:pt x="7304" y="3424"/>
                  <a:pt x="6924" y="3463"/>
                  <a:pt x="6560" y="3528"/>
                </a:cubicBezTo>
                <a:cubicBezTo>
                  <a:pt x="6076" y="3613"/>
                  <a:pt x="5627" y="3743"/>
                  <a:pt x="5144" y="3830"/>
                </a:cubicBezTo>
                <a:cubicBezTo>
                  <a:pt x="4681" y="3913"/>
                  <a:pt x="4177" y="3961"/>
                  <a:pt x="3809" y="4130"/>
                </a:cubicBezTo>
                <a:cubicBezTo>
                  <a:pt x="3363" y="4336"/>
                  <a:pt x="3246" y="4655"/>
                  <a:pt x="3083" y="4951"/>
                </a:cubicBezTo>
                <a:cubicBezTo>
                  <a:pt x="2907" y="5272"/>
                  <a:pt x="2655" y="5580"/>
                  <a:pt x="2334" y="5868"/>
                </a:cubicBezTo>
                <a:lnTo>
                  <a:pt x="2237" y="6303"/>
                </a:lnTo>
                <a:cubicBezTo>
                  <a:pt x="2351" y="6430"/>
                  <a:pt x="2376" y="6572"/>
                  <a:pt x="2309" y="6707"/>
                </a:cubicBezTo>
                <a:cubicBezTo>
                  <a:pt x="2191" y="6943"/>
                  <a:pt x="1812" y="7116"/>
                  <a:pt x="1624" y="7339"/>
                </a:cubicBezTo>
                <a:cubicBezTo>
                  <a:pt x="1311" y="7709"/>
                  <a:pt x="1558" y="8119"/>
                  <a:pt x="1668" y="8516"/>
                </a:cubicBezTo>
                <a:cubicBezTo>
                  <a:pt x="1765" y="8865"/>
                  <a:pt x="1749" y="9220"/>
                  <a:pt x="1620" y="9566"/>
                </a:cubicBezTo>
                <a:cubicBezTo>
                  <a:pt x="1450" y="9638"/>
                  <a:pt x="1259" y="9695"/>
                  <a:pt x="1053" y="9735"/>
                </a:cubicBezTo>
                <a:cubicBezTo>
                  <a:pt x="965" y="9753"/>
                  <a:pt x="874" y="9767"/>
                  <a:pt x="784" y="9783"/>
                </a:cubicBezTo>
                <a:cubicBezTo>
                  <a:pt x="610" y="9813"/>
                  <a:pt x="437" y="9851"/>
                  <a:pt x="301" y="9915"/>
                </a:cubicBezTo>
                <a:cubicBezTo>
                  <a:pt x="-64" y="10088"/>
                  <a:pt x="-68" y="10373"/>
                  <a:pt x="133" y="10615"/>
                </a:cubicBezTo>
                <a:cubicBezTo>
                  <a:pt x="256" y="10763"/>
                  <a:pt x="446" y="10894"/>
                  <a:pt x="688" y="10997"/>
                </a:cubicBezTo>
                <a:lnTo>
                  <a:pt x="1466" y="11254"/>
                </a:lnTo>
                <a:cubicBezTo>
                  <a:pt x="1669" y="11138"/>
                  <a:pt x="1858" y="11016"/>
                  <a:pt x="2032" y="10887"/>
                </a:cubicBezTo>
                <a:cubicBezTo>
                  <a:pt x="2385" y="10626"/>
                  <a:pt x="2674" y="10341"/>
                  <a:pt x="2808" y="10029"/>
                </a:cubicBezTo>
                <a:cubicBezTo>
                  <a:pt x="2966" y="9664"/>
                  <a:pt x="2901" y="9283"/>
                  <a:pt x="3029" y="8915"/>
                </a:cubicBezTo>
                <a:cubicBezTo>
                  <a:pt x="3149" y="8571"/>
                  <a:pt x="3432" y="8251"/>
                  <a:pt x="3630" y="7918"/>
                </a:cubicBezTo>
                <a:cubicBezTo>
                  <a:pt x="3717" y="7772"/>
                  <a:pt x="3787" y="7623"/>
                  <a:pt x="3841" y="7473"/>
                </a:cubicBezTo>
                <a:cubicBezTo>
                  <a:pt x="4086" y="7290"/>
                  <a:pt x="4344" y="7112"/>
                  <a:pt x="4614" y="6939"/>
                </a:cubicBezTo>
                <a:cubicBezTo>
                  <a:pt x="4871" y="6775"/>
                  <a:pt x="5138" y="6615"/>
                  <a:pt x="5417" y="6461"/>
                </a:cubicBezTo>
                <a:lnTo>
                  <a:pt x="7435" y="11404"/>
                </a:lnTo>
                <a:cubicBezTo>
                  <a:pt x="7475" y="12120"/>
                  <a:pt x="7602" y="12833"/>
                  <a:pt x="7817" y="13540"/>
                </a:cubicBezTo>
                <a:cubicBezTo>
                  <a:pt x="7962" y="14017"/>
                  <a:pt x="8146" y="14491"/>
                  <a:pt x="8370" y="14961"/>
                </a:cubicBezTo>
                <a:cubicBezTo>
                  <a:pt x="8388" y="15223"/>
                  <a:pt x="8332" y="15485"/>
                  <a:pt x="8202" y="15739"/>
                </a:cubicBezTo>
                <a:cubicBezTo>
                  <a:pt x="7987" y="16158"/>
                  <a:pt x="7580" y="16541"/>
                  <a:pt x="7298" y="16948"/>
                </a:cubicBezTo>
                <a:cubicBezTo>
                  <a:pt x="6986" y="17397"/>
                  <a:pt x="6828" y="17870"/>
                  <a:pt x="6516" y="18319"/>
                </a:cubicBezTo>
                <a:cubicBezTo>
                  <a:pt x="6292" y="18642"/>
                  <a:pt x="5991" y="18949"/>
                  <a:pt x="5619" y="19233"/>
                </a:cubicBezTo>
                <a:cubicBezTo>
                  <a:pt x="5336" y="19289"/>
                  <a:pt x="5028" y="19299"/>
                  <a:pt x="4733" y="19262"/>
                </a:cubicBezTo>
                <a:cubicBezTo>
                  <a:pt x="4337" y="19212"/>
                  <a:pt x="3967" y="19076"/>
                  <a:pt x="3557" y="19117"/>
                </a:cubicBezTo>
                <a:cubicBezTo>
                  <a:pt x="3302" y="19143"/>
                  <a:pt x="3091" y="19236"/>
                  <a:pt x="3002" y="19362"/>
                </a:cubicBezTo>
                <a:cubicBezTo>
                  <a:pt x="2882" y="19432"/>
                  <a:pt x="2809" y="19520"/>
                  <a:pt x="2794" y="19613"/>
                </a:cubicBezTo>
                <a:cubicBezTo>
                  <a:pt x="2759" y="19836"/>
                  <a:pt x="3030" y="20021"/>
                  <a:pt x="3309" y="20180"/>
                </a:cubicBezTo>
                <a:cubicBezTo>
                  <a:pt x="3692" y="20398"/>
                  <a:pt x="4120" y="20593"/>
                  <a:pt x="4588" y="20763"/>
                </a:cubicBezTo>
                <a:cubicBezTo>
                  <a:pt x="4581" y="20952"/>
                  <a:pt x="4713" y="21136"/>
                  <a:pt x="4958" y="21278"/>
                </a:cubicBezTo>
                <a:cubicBezTo>
                  <a:pt x="5313" y="21484"/>
                  <a:pt x="5855" y="21577"/>
                  <a:pt x="6379" y="21521"/>
                </a:cubicBezTo>
                <a:cubicBezTo>
                  <a:pt x="6671" y="21467"/>
                  <a:pt x="6923" y="21368"/>
                  <a:pt x="7099" y="21236"/>
                </a:cubicBezTo>
                <a:cubicBezTo>
                  <a:pt x="7546" y="20905"/>
                  <a:pt x="7427" y="20476"/>
                  <a:pt x="7547" y="20083"/>
                </a:cubicBezTo>
                <a:cubicBezTo>
                  <a:pt x="7777" y="19332"/>
                  <a:pt x="8830" y="18757"/>
                  <a:pt x="9585" y="18124"/>
                </a:cubicBezTo>
                <a:cubicBezTo>
                  <a:pt x="10180" y="17624"/>
                  <a:pt x="10607" y="17074"/>
                  <a:pt x="10841" y="16494"/>
                </a:cubicBezTo>
                <a:cubicBezTo>
                  <a:pt x="11692" y="16670"/>
                  <a:pt x="12571" y="16807"/>
                  <a:pt x="13468" y="16902"/>
                </a:cubicBezTo>
                <a:cubicBezTo>
                  <a:pt x="14089" y="16969"/>
                  <a:pt x="14720" y="17015"/>
                  <a:pt x="15326" y="17114"/>
                </a:cubicBezTo>
                <a:cubicBezTo>
                  <a:pt x="15719" y="17178"/>
                  <a:pt x="16098" y="17263"/>
                  <a:pt x="16457" y="17368"/>
                </a:cubicBezTo>
                <a:cubicBezTo>
                  <a:pt x="16505" y="17722"/>
                  <a:pt x="16366" y="18076"/>
                  <a:pt x="16055" y="18393"/>
                </a:cubicBezTo>
                <a:cubicBezTo>
                  <a:pt x="15833" y="18620"/>
                  <a:pt x="15548" y="18889"/>
                  <a:pt x="15904" y="19078"/>
                </a:cubicBezTo>
                <a:cubicBezTo>
                  <a:pt x="15964" y="19110"/>
                  <a:pt x="16041" y="19133"/>
                  <a:pt x="16126" y="19144"/>
                </a:cubicBezTo>
                <a:cubicBezTo>
                  <a:pt x="16638" y="19241"/>
                  <a:pt x="17213" y="19186"/>
                  <a:pt x="17624" y="19001"/>
                </a:cubicBezTo>
                <a:cubicBezTo>
                  <a:pt x="18266" y="18710"/>
                  <a:pt x="18283" y="18230"/>
                  <a:pt x="18506" y="17808"/>
                </a:cubicBezTo>
                <a:cubicBezTo>
                  <a:pt x="18683" y="17475"/>
                  <a:pt x="19009" y="17167"/>
                  <a:pt x="19457" y="16909"/>
                </a:cubicBezTo>
                <a:cubicBezTo>
                  <a:pt x="19387" y="16753"/>
                  <a:pt x="19199" y="16619"/>
                  <a:pt x="18935" y="16534"/>
                </a:cubicBezTo>
                <a:cubicBezTo>
                  <a:pt x="18362" y="16351"/>
                  <a:pt x="17641" y="16453"/>
                  <a:pt x="16986" y="16389"/>
                </a:cubicBezTo>
                <a:cubicBezTo>
                  <a:pt x="15654" y="16258"/>
                  <a:pt x="14936" y="15511"/>
                  <a:pt x="13655" y="15284"/>
                </a:cubicBezTo>
                <a:cubicBezTo>
                  <a:pt x="13179" y="15200"/>
                  <a:pt x="12662" y="15197"/>
                  <a:pt x="12183" y="15277"/>
                </a:cubicBezTo>
                <a:lnTo>
                  <a:pt x="11917" y="14427"/>
                </a:lnTo>
                <a:cubicBezTo>
                  <a:pt x="12144" y="14400"/>
                  <a:pt x="12357" y="14350"/>
                  <a:pt x="12545" y="14279"/>
                </a:cubicBezTo>
                <a:cubicBezTo>
                  <a:pt x="13478" y="13929"/>
                  <a:pt x="13510" y="13268"/>
                  <a:pt x="13866" y="12709"/>
                </a:cubicBezTo>
                <a:cubicBezTo>
                  <a:pt x="14180" y="12216"/>
                  <a:pt x="14797" y="11775"/>
                  <a:pt x="14980" y="11254"/>
                </a:cubicBezTo>
                <a:cubicBezTo>
                  <a:pt x="15226" y="10553"/>
                  <a:pt x="14629" y="9870"/>
                  <a:pt x="14416" y="9171"/>
                </a:cubicBezTo>
                <a:cubicBezTo>
                  <a:pt x="14268" y="8685"/>
                  <a:pt x="14307" y="8193"/>
                  <a:pt x="14328" y="7705"/>
                </a:cubicBezTo>
                <a:cubicBezTo>
                  <a:pt x="14351" y="7164"/>
                  <a:pt x="14353" y="6623"/>
                  <a:pt x="14334" y="6080"/>
                </a:cubicBezTo>
                <a:lnTo>
                  <a:pt x="15431" y="6481"/>
                </a:lnTo>
                <a:cubicBezTo>
                  <a:pt x="15571" y="6829"/>
                  <a:pt x="15874" y="7154"/>
                  <a:pt x="16313" y="7428"/>
                </a:cubicBezTo>
                <a:cubicBezTo>
                  <a:pt x="16743" y="7696"/>
                  <a:pt x="17291" y="7907"/>
                  <a:pt x="17752" y="8161"/>
                </a:cubicBezTo>
                <a:cubicBezTo>
                  <a:pt x="18317" y="8473"/>
                  <a:pt x="18739" y="8843"/>
                  <a:pt x="19171" y="9207"/>
                </a:cubicBezTo>
                <a:cubicBezTo>
                  <a:pt x="19644" y="9606"/>
                  <a:pt x="20133" y="10001"/>
                  <a:pt x="20637" y="10391"/>
                </a:cubicBezTo>
                <a:cubicBezTo>
                  <a:pt x="20770" y="10454"/>
                  <a:pt x="20965" y="10470"/>
                  <a:pt x="21130" y="10431"/>
                </a:cubicBezTo>
                <a:cubicBezTo>
                  <a:pt x="21384" y="10371"/>
                  <a:pt x="21465" y="10217"/>
                  <a:pt x="21497" y="10071"/>
                </a:cubicBezTo>
                <a:cubicBezTo>
                  <a:pt x="21524" y="9950"/>
                  <a:pt x="21532" y="9827"/>
                  <a:pt x="21476" y="9709"/>
                </a:cubicBezTo>
                <a:cubicBezTo>
                  <a:pt x="21280" y="9292"/>
                  <a:pt x="20447" y="9086"/>
                  <a:pt x="19888" y="8779"/>
                </a:cubicBezTo>
                <a:cubicBezTo>
                  <a:pt x="19198" y="8400"/>
                  <a:pt x="18942" y="7888"/>
                  <a:pt x="18564" y="7424"/>
                </a:cubicBezTo>
                <a:cubicBezTo>
                  <a:pt x="18098" y="6851"/>
                  <a:pt x="17432" y="6324"/>
                  <a:pt x="16590" y="5869"/>
                </a:cubicBezTo>
                <a:cubicBezTo>
                  <a:pt x="16544" y="5482"/>
                  <a:pt x="16380" y="5106"/>
                  <a:pt x="16112" y="4753"/>
                </a:cubicBezTo>
                <a:cubicBezTo>
                  <a:pt x="15832" y="4386"/>
                  <a:pt x="15435" y="4037"/>
                  <a:pt x="14858" y="3764"/>
                </a:cubicBezTo>
                <a:cubicBezTo>
                  <a:pt x="14590" y="3637"/>
                  <a:pt x="14289" y="3530"/>
                  <a:pt x="13964" y="3446"/>
                </a:cubicBezTo>
                <a:close/>
              </a:path>
            </a:pathLst>
          </a:custGeom>
          <a:solidFill>
            <a:schemeClr val="accent6">
              <a:alpha val="68843"/>
            </a:schemeClr>
          </a:solidFill>
          <a:ln>
            <a:solidFill>
              <a:srgbClr val="000000">
                <a:alpha val="68843"/>
              </a:srgbClr>
            </a:solidFill>
            <a:miter lim="400000"/>
          </a:ln>
        </p:spPr>
        <p:txBody>
          <a:bodyPr lIns="50800" tIns="50800" rIns="50800" bIns="50800" anchor="ctr"/>
          <a:lstStyle/>
          <a:p>
            <a:endParaRPr/>
          </a:p>
        </p:txBody>
      </p:sp>
      <p:sp>
        <p:nvSpPr>
          <p:cNvPr id="665" name="図形"/>
          <p:cNvSpPr/>
          <p:nvPr/>
        </p:nvSpPr>
        <p:spPr>
          <a:xfrm>
            <a:off x="13517016" y="5495375"/>
            <a:ext cx="2339946" cy="5039173"/>
          </a:xfrm>
          <a:custGeom>
            <a:avLst/>
            <a:gdLst/>
            <a:ahLst/>
            <a:cxnLst>
              <a:cxn ang="0">
                <a:pos x="wd2" y="hd2"/>
              </a:cxn>
              <a:cxn ang="5400000">
                <a:pos x="wd2" y="hd2"/>
              </a:cxn>
              <a:cxn ang="10800000">
                <a:pos x="wd2" y="hd2"/>
              </a:cxn>
              <a:cxn ang="16200000">
                <a:pos x="wd2" y="hd2"/>
              </a:cxn>
            </a:cxnLst>
            <a:rect l="0" t="0" r="r" b="b"/>
            <a:pathLst>
              <a:path w="21460" h="21514" extrusionOk="0">
                <a:moveTo>
                  <a:pt x="5" y="1105"/>
                </a:moveTo>
                <a:cubicBezTo>
                  <a:pt x="53" y="897"/>
                  <a:pt x="394" y="755"/>
                  <a:pt x="751" y="630"/>
                </a:cubicBezTo>
                <a:cubicBezTo>
                  <a:pt x="1692" y="300"/>
                  <a:pt x="2859" y="-78"/>
                  <a:pt x="4234" y="14"/>
                </a:cubicBezTo>
                <a:cubicBezTo>
                  <a:pt x="5495" y="97"/>
                  <a:pt x="6504" y="548"/>
                  <a:pt x="6690" y="1133"/>
                </a:cubicBezTo>
                <a:cubicBezTo>
                  <a:pt x="6804" y="1494"/>
                  <a:pt x="6586" y="1887"/>
                  <a:pt x="7012" y="2199"/>
                </a:cubicBezTo>
                <a:cubicBezTo>
                  <a:pt x="7856" y="2817"/>
                  <a:pt x="9693" y="2475"/>
                  <a:pt x="11162" y="2588"/>
                </a:cubicBezTo>
                <a:cubicBezTo>
                  <a:pt x="11605" y="2622"/>
                  <a:pt x="12008" y="2698"/>
                  <a:pt x="12366" y="2814"/>
                </a:cubicBezTo>
                <a:cubicBezTo>
                  <a:pt x="12735" y="3010"/>
                  <a:pt x="13134" y="3199"/>
                  <a:pt x="13556" y="3376"/>
                </a:cubicBezTo>
                <a:cubicBezTo>
                  <a:pt x="14742" y="3869"/>
                  <a:pt x="16152" y="4314"/>
                  <a:pt x="17415" y="4761"/>
                </a:cubicBezTo>
                <a:cubicBezTo>
                  <a:pt x="17720" y="4869"/>
                  <a:pt x="18017" y="4983"/>
                  <a:pt x="18277" y="5098"/>
                </a:cubicBezTo>
                <a:cubicBezTo>
                  <a:pt x="18505" y="5199"/>
                  <a:pt x="18708" y="5308"/>
                  <a:pt x="18774" y="5464"/>
                </a:cubicBezTo>
                <a:cubicBezTo>
                  <a:pt x="18889" y="5738"/>
                  <a:pt x="18506" y="5945"/>
                  <a:pt x="18099" y="6147"/>
                </a:cubicBezTo>
                <a:cubicBezTo>
                  <a:pt x="17370" y="6507"/>
                  <a:pt x="16616" y="6886"/>
                  <a:pt x="15856" y="7249"/>
                </a:cubicBezTo>
                <a:cubicBezTo>
                  <a:pt x="16240" y="7644"/>
                  <a:pt x="16579" y="8040"/>
                  <a:pt x="16870" y="8442"/>
                </a:cubicBezTo>
                <a:cubicBezTo>
                  <a:pt x="17122" y="8790"/>
                  <a:pt x="17341" y="9147"/>
                  <a:pt x="17390" y="9523"/>
                </a:cubicBezTo>
                <a:cubicBezTo>
                  <a:pt x="17476" y="10179"/>
                  <a:pt x="16896" y="10797"/>
                  <a:pt x="16915" y="11382"/>
                </a:cubicBezTo>
                <a:cubicBezTo>
                  <a:pt x="16919" y="11498"/>
                  <a:pt x="16905" y="11625"/>
                  <a:pt x="16690" y="11676"/>
                </a:cubicBezTo>
                <a:cubicBezTo>
                  <a:pt x="16535" y="11713"/>
                  <a:pt x="16345" y="11685"/>
                  <a:pt x="16264" y="11613"/>
                </a:cubicBezTo>
                <a:cubicBezTo>
                  <a:pt x="15790" y="11832"/>
                  <a:pt x="15354" y="12069"/>
                  <a:pt x="14961" y="12321"/>
                </a:cubicBezTo>
                <a:cubicBezTo>
                  <a:pt x="14419" y="12668"/>
                  <a:pt x="13962" y="13041"/>
                  <a:pt x="13596" y="13435"/>
                </a:cubicBezTo>
                <a:cubicBezTo>
                  <a:pt x="14273" y="13561"/>
                  <a:pt x="15020" y="13582"/>
                  <a:pt x="15724" y="13495"/>
                </a:cubicBezTo>
                <a:cubicBezTo>
                  <a:pt x="16510" y="13398"/>
                  <a:pt x="17194" y="13172"/>
                  <a:pt x="17978" y="13076"/>
                </a:cubicBezTo>
                <a:cubicBezTo>
                  <a:pt x="18238" y="13045"/>
                  <a:pt x="18505" y="13028"/>
                  <a:pt x="18774" y="13027"/>
                </a:cubicBezTo>
                <a:cubicBezTo>
                  <a:pt x="19123" y="13019"/>
                  <a:pt x="19463" y="13082"/>
                  <a:pt x="19707" y="13199"/>
                </a:cubicBezTo>
                <a:cubicBezTo>
                  <a:pt x="20410" y="13537"/>
                  <a:pt x="20062" y="14050"/>
                  <a:pt x="20268" y="14477"/>
                </a:cubicBezTo>
                <a:cubicBezTo>
                  <a:pt x="20469" y="14895"/>
                  <a:pt x="21179" y="15220"/>
                  <a:pt x="21393" y="15636"/>
                </a:cubicBezTo>
                <a:cubicBezTo>
                  <a:pt x="21558" y="15957"/>
                  <a:pt x="21412" y="16297"/>
                  <a:pt x="20990" y="16564"/>
                </a:cubicBezTo>
                <a:cubicBezTo>
                  <a:pt x="20873" y="16557"/>
                  <a:pt x="20758" y="16545"/>
                  <a:pt x="20648" y="16526"/>
                </a:cubicBezTo>
                <a:cubicBezTo>
                  <a:pt x="19982" y="16413"/>
                  <a:pt x="19614" y="16156"/>
                  <a:pt x="19235" y="15895"/>
                </a:cubicBezTo>
                <a:cubicBezTo>
                  <a:pt x="18830" y="15616"/>
                  <a:pt x="18395" y="15331"/>
                  <a:pt x="17856" y="15098"/>
                </a:cubicBezTo>
                <a:cubicBezTo>
                  <a:pt x="17279" y="14848"/>
                  <a:pt x="16584" y="14663"/>
                  <a:pt x="15844" y="14544"/>
                </a:cubicBezTo>
                <a:cubicBezTo>
                  <a:pt x="14293" y="14293"/>
                  <a:pt x="12593" y="14337"/>
                  <a:pt x="11108" y="14664"/>
                </a:cubicBezTo>
                <a:cubicBezTo>
                  <a:pt x="11066" y="14739"/>
                  <a:pt x="11075" y="14819"/>
                  <a:pt x="11132" y="14893"/>
                </a:cubicBezTo>
                <a:cubicBezTo>
                  <a:pt x="11227" y="15014"/>
                  <a:pt x="11439" y="15102"/>
                  <a:pt x="11645" y="15188"/>
                </a:cubicBezTo>
                <a:cubicBezTo>
                  <a:pt x="12747" y="15645"/>
                  <a:pt x="13835" y="16148"/>
                  <a:pt x="14447" y="16749"/>
                </a:cubicBezTo>
                <a:cubicBezTo>
                  <a:pt x="15055" y="17346"/>
                  <a:pt x="15183" y="18029"/>
                  <a:pt x="15879" y="18599"/>
                </a:cubicBezTo>
                <a:cubicBezTo>
                  <a:pt x="16513" y="19118"/>
                  <a:pt x="17573" y="19515"/>
                  <a:pt x="17961" y="20078"/>
                </a:cubicBezTo>
                <a:cubicBezTo>
                  <a:pt x="18109" y="20294"/>
                  <a:pt x="18146" y="20521"/>
                  <a:pt x="18019" y="20743"/>
                </a:cubicBezTo>
                <a:cubicBezTo>
                  <a:pt x="17964" y="20839"/>
                  <a:pt x="17879" y="20930"/>
                  <a:pt x="17738" y="21004"/>
                </a:cubicBezTo>
                <a:cubicBezTo>
                  <a:pt x="17633" y="21059"/>
                  <a:pt x="17502" y="21102"/>
                  <a:pt x="17355" y="21128"/>
                </a:cubicBezTo>
                <a:cubicBezTo>
                  <a:pt x="15937" y="21272"/>
                  <a:pt x="14502" y="21376"/>
                  <a:pt x="13057" y="21440"/>
                </a:cubicBezTo>
                <a:cubicBezTo>
                  <a:pt x="11828" y="21493"/>
                  <a:pt x="10593" y="21518"/>
                  <a:pt x="9358" y="21512"/>
                </a:cubicBezTo>
                <a:cubicBezTo>
                  <a:pt x="9110" y="21522"/>
                  <a:pt x="8872" y="21464"/>
                  <a:pt x="8748" y="21363"/>
                </a:cubicBezTo>
                <a:cubicBezTo>
                  <a:pt x="8620" y="21260"/>
                  <a:pt x="8635" y="21134"/>
                  <a:pt x="8758" y="21029"/>
                </a:cubicBezTo>
                <a:cubicBezTo>
                  <a:pt x="8948" y="20866"/>
                  <a:pt x="9302" y="20795"/>
                  <a:pt x="9658" y="20721"/>
                </a:cubicBezTo>
                <a:cubicBezTo>
                  <a:pt x="10857" y="20472"/>
                  <a:pt x="12050" y="20170"/>
                  <a:pt x="13173" y="19857"/>
                </a:cubicBezTo>
                <a:cubicBezTo>
                  <a:pt x="13170" y="19814"/>
                  <a:pt x="13168" y="19771"/>
                  <a:pt x="13165" y="19729"/>
                </a:cubicBezTo>
                <a:cubicBezTo>
                  <a:pt x="13146" y="19423"/>
                  <a:pt x="13126" y="19115"/>
                  <a:pt x="12938" y="18823"/>
                </a:cubicBezTo>
                <a:cubicBezTo>
                  <a:pt x="12527" y="18188"/>
                  <a:pt x="11430" y="17733"/>
                  <a:pt x="10575" y="17221"/>
                </a:cubicBezTo>
                <a:cubicBezTo>
                  <a:pt x="9928" y="16834"/>
                  <a:pt x="9403" y="16404"/>
                  <a:pt x="8746" y="16016"/>
                </a:cubicBezTo>
                <a:cubicBezTo>
                  <a:pt x="8242" y="15718"/>
                  <a:pt x="7664" y="15448"/>
                  <a:pt x="7021" y="15211"/>
                </a:cubicBezTo>
                <a:cubicBezTo>
                  <a:pt x="6380" y="15321"/>
                  <a:pt x="5677" y="15327"/>
                  <a:pt x="5029" y="15225"/>
                </a:cubicBezTo>
                <a:cubicBezTo>
                  <a:pt x="4464" y="15137"/>
                  <a:pt x="3969" y="14971"/>
                  <a:pt x="3609" y="14750"/>
                </a:cubicBezTo>
                <a:cubicBezTo>
                  <a:pt x="3477" y="14663"/>
                  <a:pt x="3407" y="14560"/>
                  <a:pt x="3411" y="14454"/>
                </a:cubicBezTo>
                <a:cubicBezTo>
                  <a:pt x="3418" y="14226"/>
                  <a:pt x="3741" y="14039"/>
                  <a:pt x="3963" y="13838"/>
                </a:cubicBezTo>
                <a:cubicBezTo>
                  <a:pt x="4266" y="13563"/>
                  <a:pt x="4379" y="13255"/>
                  <a:pt x="4581" y="12961"/>
                </a:cubicBezTo>
                <a:cubicBezTo>
                  <a:pt x="4949" y="12427"/>
                  <a:pt x="5607" y="11946"/>
                  <a:pt x="6443" y="11533"/>
                </a:cubicBezTo>
                <a:cubicBezTo>
                  <a:pt x="7004" y="11257"/>
                  <a:pt x="7639" y="11014"/>
                  <a:pt x="8192" y="10734"/>
                </a:cubicBezTo>
                <a:cubicBezTo>
                  <a:pt x="8722" y="10466"/>
                  <a:pt x="9173" y="10166"/>
                  <a:pt x="9532" y="9843"/>
                </a:cubicBezTo>
                <a:cubicBezTo>
                  <a:pt x="9473" y="9730"/>
                  <a:pt x="9407" y="9618"/>
                  <a:pt x="9333" y="9507"/>
                </a:cubicBezTo>
                <a:cubicBezTo>
                  <a:pt x="8962" y="8956"/>
                  <a:pt x="8403" y="8438"/>
                  <a:pt x="7876" y="7915"/>
                </a:cubicBezTo>
                <a:cubicBezTo>
                  <a:pt x="7158" y="7203"/>
                  <a:pt x="6504" y="6479"/>
                  <a:pt x="6045" y="5724"/>
                </a:cubicBezTo>
                <a:cubicBezTo>
                  <a:pt x="5779" y="5287"/>
                  <a:pt x="5563" y="4807"/>
                  <a:pt x="5935" y="4388"/>
                </a:cubicBezTo>
                <a:cubicBezTo>
                  <a:pt x="6057" y="4250"/>
                  <a:pt x="6238" y="4118"/>
                  <a:pt x="6198" y="3968"/>
                </a:cubicBezTo>
                <a:cubicBezTo>
                  <a:pt x="6150" y="3784"/>
                  <a:pt x="5844" y="3664"/>
                  <a:pt x="5525" y="3587"/>
                </a:cubicBezTo>
                <a:cubicBezTo>
                  <a:pt x="5195" y="3507"/>
                  <a:pt x="4819" y="3462"/>
                  <a:pt x="4413" y="3466"/>
                </a:cubicBezTo>
                <a:cubicBezTo>
                  <a:pt x="4267" y="3677"/>
                  <a:pt x="3723" y="3763"/>
                  <a:pt x="3333" y="3637"/>
                </a:cubicBezTo>
                <a:cubicBezTo>
                  <a:pt x="2996" y="3528"/>
                  <a:pt x="2960" y="3320"/>
                  <a:pt x="2740" y="3174"/>
                </a:cubicBezTo>
                <a:cubicBezTo>
                  <a:pt x="2563" y="3057"/>
                  <a:pt x="2281" y="2983"/>
                  <a:pt x="1973" y="2973"/>
                </a:cubicBezTo>
                <a:cubicBezTo>
                  <a:pt x="1780" y="2969"/>
                  <a:pt x="1598" y="2930"/>
                  <a:pt x="1466" y="2865"/>
                </a:cubicBezTo>
                <a:cubicBezTo>
                  <a:pt x="1086" y="2678"/>
                  <a:pt x="1239" y="2401"/>
                  <a:pt x="1208" y="2158"/>
                </a:cubicBezTo>
                <a:cubicBezTo>
                  <a:pt x="1180" y="1931"/>
                  <a:pt x="985" y="1714"/>
                  <a:pt x="651" y="1545"/>
                </a:cubicBezTo>
                <a:cubicBezTo>
                  <a:pt x="233" y="1492"/>
                  <a:pt x="-42" y="1305"/>
                  <a:pt x="5" y="1105"/>
                </a:cubicBezTo>
                <a:close/>
              </a:path>
            </a:pathLst>
          </a:custGeom>
          <a:solidFill>
            <a:srgbClr val="DA1F4C">
              <a:alpha val="69754"/>
            </a:srgbClr>
          </a:solidFill>
          <a:ln>
            <a:solidFill>
              <a:srgbClr val="000000">
                <a:alpha val="69754"/>
              </a:srgbClr>
            </a:solidFill>
            <a:miter lim="400000"/>
          </a:ln>
        </p:spPr>
        <p:txBody>
          <a:bodyPr lIns="50800" tIns="50800" rIns="50800" bIns="50800" anchor="ctr"/>
          <a:lstStyle/>
          <a:p>
            <a:endParaRPr/>
          </a:p>
        </p:txBody>
      </p:sp>
      <p:sp>
        <p:nvSpPr>
          <p:cNvPr id="666" name="楕円"/>
          <p:cNvSpPr/>
          <p:nvPr/>
        </p:nvSpPr>
        <p:spPr>
          <a:xfrm>
            <a:off x="11225656" y="9931027"/>
            <a:ext cx="987227" cy="1007447"/>
          </a:xfrm>
          <a:prstGeom prst="ellipse">
            <a:avLst/>
          </a:prstGeom>
          <a:solidFill>
            <a:schemeClr val="accent1">
              <a:alpha val="69910"/>
            </a:schemeClr>
          </a:solidFill>
          <a:ln>
            <a:solidFill>
              <a:srgbClr val="000000">
                <a:alpha val="69910"/>
              </a:srgb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7" name="円形"/>
          <p:cNvSpPr/>
          <p:nvPr/>
        </p:nvSpPr>
        <p:spPr>
          <a:xfrm>
            <a:off x="11610146" y="9241163"/>
            <a:ext cx="609039" cy="615524"/>
          </a:xfrm>
          <a:prstGeom prst="ellipse">
            <a:avLst/>
          </a:prstGeom>
          <a:solidFill>
            <a:srgbClr val="4C69F8">
              <a:alpha val="69910"/>
            </a:srgbClr>
          </a:solidFill>
          <a:ln>
            <a:solidFill>
              <a:srgbClr val="000000">
                <a:alpha val="69910"/>
              </a:srgb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68" name="図形"/>
          <p:cNvSpPr/>
          <p:nvPr/>
        </p:nvSpPr>
        <p:spPr>
          <a:xfrm>
            <a:off x="17446152" y="6254991"/>
            <a:ext cx="1494962" cy="3478115"/>
          </a:xfrm>
          <a:custGeom>
            <a:avLst/>
            <a:gdLst/>
            <a:ahLst/>
            <a:cxnLst>
              <a:cxn ang="0">
                <a:pos x="wd2" y="hd2"/>
              </a:cxn>
              <a:cxn ang="5400000">
                <a:pos x="wd2" y="hd2"/>
              </a:cxn>
              <a:cxn ang="10800000">
                <a:pos x="wd2" y="hd2"/>
              </a:cxn>
              <a:cxn ang="16200000">
                <a:pos x="wd2" y="hd2"/>
              </a:cxn>
            </a:cxnLst>
            <a:rect l="0" t="0" r="r" b="b"/>
            <a:pathLst>
              <a:path w="21532" h="21596" extrusionOk="0">
                <a:moveTo>
                  <a:pt x="2672" y="10297"/>
                </a:moveTo>
                <a:lnTo>
                  <a:pt x="3193" y="10618"/>
                </a:lnTo>
                <a:lnTo>
                  <a:pt x="3322" y="10930"/>
                </a:lnTo>
                <a:lnTo>
                  <a:pt x="3144" y="11409"/>
                </a:lnTo>
                <a:lnTo>
                  <a:pt x="2921" y="11718"/>
                </a:lnTo>
                <a:lnTo>
                  <a:pt x="2445" y="11754"/>
                </a:lnTo>
                <a:lnTo>
                  <a:pt x="2384" y="11346"/>
                </a:lnTo>
                <a:cubicBezTo>
                  <a:pt x="2411" y="11307"/>
                  <a:pt x="2438" y="11269"/>
                  <a:pt x="2465" y="11231"/>
                </a:cubicBezTo>
                <a:cubicBezTo>
                  <a:pt x="2492" y="11192"/>
                  <a:pt x="2519" y="11154"/>
                  <a:pt x="2547" y="11116"/>
                </a:cubicBezTo>
                <a:lnTo>
                  <a:pt x="2009" y="11625"/>
                </a:lnTo>
                <a:lnTo>
                  <a:pt x="2277" y="12216"/>
                </a:lnTo>
                <a:lnTo>
                  <a:pt x="1774" y="12202"/>
                </a:lnTo>
                <a:lnTo>
                  <a:pt x="1363" y="12016"/>
                </a:lnTo>
                <a:lnTo>
                  <a:pt x="656" y="11868"/>
                </a:lnTo>
                <a:cubicBezTo>
                  <a:pt x="662" y="11799"/>
                  <a:pt x="619" y="11731"/>
                  <a:pt x="534" y="11672"/>
                </a:cubicBezTo>
                <a:cubicBezTo>
                  <a:pt x="414" y="11590"/>
                  <a:pt x="221" y="11534"/>
                  <a:pt x="0" y="11516"/>
                </a:cubicBezTo>
                <a:lnTo>
                  <a:pt x="28" y="11072"/>
                </a:lnTo>
                <a:lnTo>
                  <a:pt x="815" y="10087"/>
                </a:lnTo>
                <a:cubicBezTo>
                  <a:pt x="456" y="9439"/>
                  <a:pt x="249" y="8776"/>
                  <a:pt x="198" y="8110"/>
                </a:cubicBezTo>
                <a:cubicBezTo>
                  <a:pt x="157" y="7579"/>
                  <a:pt x="215" y="7048"/>
                  <a:pt x="371" y="6521"/>
                </a:cubicBezTo>
                <a:lnTo>
                  <a:pt x="1554" y="5845"/>
                </a:lnTo>
                <a:cubicBezTo>
                  <a:pt x="2104" y="5664"/>
                  <a:pt x="2555" y="5432"/>
                  <a:pt x="2873" y="5167"/>
                </a:cubicBezTo>
                <a:cubicBezTo>
                  <a:pt x="3126" y="4957"/>
                  <a:pt x="3291" y="4729"/>
                  <a:pt x="3360" y="4494"/>
                </a:cubicBezTo>
                <a:cubicBezTo>
                  <a:pt x="3850" y="4289"/>
                  <a:pt x="4330" y="4079"/>
                  <a:pt x="4799" y="3866"/>
                </a:cubicBezTo>
                <a:cubicBezTo>
                  <a:pt x="5132" y="3715"/>
                  <a:pt x="5459" y="3562"/>
                  <a:pt x="5781" y="3406"/>
                </a:cubicBezTo>
                <a:cubicBezTo>
                  <a:pt x="6676" y="3186"/>
                  <a:pt x="7670" y="3052"/>
                  <a:pt x="8697" y="3013"/>
                </a:cubicBezTo>
                <a:cubicBezTo>
                  <a:pt x="9367" y="2987"/>
                  <a:pt x="10042" y="3003"/>
                  <a:pt x="10715" y="3004"/>
                </a:cubicBezTo>
                <a:cubicBezTo>
                  <a:pt x="11108" y="3005"/>
                  <a:pt x="11506" y="3000"/>
                  <a:pt x="11880" y="2947"/>
                </a:cubicBezTo>
                <a:cubicBezTo>
                  <a:pt x="12386" y="2875"/>
                  <a:pt x="12805" y="2720"/>
                  <a:pt x="13048" y="2515"/>
                </a:cubicBezTo>
                <a:lnTo>
                  <a:pt x="13311" y="2340"/>
                </a:lnTo>
                <a:cubicBezTo>
                  <a:pt x="13030" y="2159"/>
                  <a:pt x="12905" y="1941"/>
                  <a:pt x="12958" y="1725"/>
                </a:cubicBezTo>
                <a:cubicBezTo>
                  <a:pt x="12994" y="1582"/>
                  <a:pt x="13107" y="1445"/>
                  <a:pt x="13288" y="1324"/>
                </a:cubicBezTo>
                <a:cubicBezTo>
                  <a:pt x="13324" y="1056"/>
                  <a:pt x="13521" y="797"/>
                  <a:pt x="13860" y="573"/>
                </a:cubicBezTo>
                <a:cubicBezTo>
                  <a:pt x="14353" y="246"/>
                  <a:pt x="15134" y="7"/>
                  <a:pt x="16033" y="0"/>
                </a:cubicBezTo>
                <a:cubicBezTo>
                  <a:pt x="16513" y="-4"/>
                  <a:pt x="16972" y="63"/>
                  <a:pt x="17420" y="118"/>
                </a:cubicBezTo>
                <a:cubicBezTo>
                  <a:pt x="17885" y="174"/>
                  <a:pt x="18369" y="224"/>
                  <a:pt x="18750" y="361"/>
                </a:cubicBezTo>
                <a:cubicBezTo>
                  <a:pt x="19017" y="458"/>
                  <a:pt x="19201" y="589"/>
                  <a:pt x="19276" y="736"/>
                </a:cubicBezTo>
                <a:cubicBezTo>
                  <a:pt x="19463" y="847"/>
                  <a:pt x="19547" y="985"/>
                  <a:pt x="19510" y="1121"/>
                </a:cubicBezTo>
                <a:cubicBezTo>
                  <a:pt x="19479" y="1236"/>
                  <a:pt x="19364" y="1344"/>
                  <a:pt x="19182" y="1428"/>
                </a:cubicBezTo>
                <a:cubicBezTo>
                  <a:pt x="19151" y="1530"/>
                  <a:pt x="19107" y="1632"/>
                  <a:pt x="19049" y="1732"/>
                </a:cubicBezTo>
                <a:cubicBezTo>
                  <a:pt x="18988" y="1836"/>
                  <a:pt x="18913" y="1939"/>
                  <a:pt x="18823" y="2039"/>
                </a:cubicBezTo>
                <a:cubicBezTo>
                  <a:pt x="18694" y="2144"/>
                  <a:pt x="18568" y="2251"/>
                  <a:pt x="18446" y="2358"/>
                </a:cubicBezTo>
                <a:cubicBezTo>
                  <a:pt x="18275" y="2508"/>
                  <a:pt x="18112" y="2659"/>
                  <a:pt x="17956" y="2812"/>
                </a:cubicBezTo>
                <a:lnTo>
                  <a:pt x="17265" y="3177"/>
                </a:lnTo>
                <a:cubicBezTo>
                  <a:pt x="17089" y="3211"/>
                  <a:pt x="16939" y="3267"/>
                  <a:pt x="16834" y="3337"/>
                </a:cubicBezTo>
                <a:cubicBezTo>
                  <a:pt x="16654" y="3457"/>
                  <a:pt x="16572" y="3628"/>
                  <a:pt x="16235" y="3658"/>
                </a:cubicBezTo>
                <a:cubicBezTo>
                  <a:pt x="15881" y="3691"/>
                  <a:pt x="15507" y="3504"/>
                  <a:pt x="15188" y="3611"/>
                </a:cubicBezTo>
                <a:cubicBezTo>
                  <a:pt x="14981" y="3680"/>
                  <a:pt x="15023" y="3821"/>
                  <a:pt x="15265" y="3865"/>
                </a:cubicBezTo>
                <a:cubicBezTo>
                  <a:pt x="15476" y="4038"/>
                  <a:pt x="15720" y="4202"/>
                  <a:pt x="15994" y="4357"/>
                </a:cubicBezTo>
                <a:cubicBezTo>
                  <a:pt x="16254" y="4504"/>
                  <a:pt x="16540" y="4642"/>
                  <a:pt x="16851" y="4769"/>
                </a:cubicBezTo>
                <a:cubicBezTo>
                  <a:pt x="17036" y="4844"/>
                  <a:pt x="17195" y="4930"/>
                  <a:pt x="17325" y="5024"/>
                </a:cubicBezTo>
                <a:cubicBezTo>
                  <a:pt x="17463" y="5125"/>
                  <a:pt x="17565" y="5234"/>
                  <a:pt x="17628" y="5348"/>
                </a:cubicBezTo>
                <a:lnTo>
                  <a:pt x="17707" y="6162"/>
                </a:lnTo>
                <a:lnTo>
                  <a:pt x="17639" y="6586"/>
                </a:lnTo>
                <a:cubicBezTo>
                  <a:pt x="17493" y="6901"/>
                  <a:pt x="17531" y="7227"/>
                  <a:pt x="17748" y="7535"/>
                </a:cubicBezTo>
                <a:cubicBezTo>
                  <a:pt x="17931" y="7794"/>
                  <a:pt x="18237" y="8034"/>
                  <a:pt x="18407" y="8294"/>
                </a:cubicBezTo>
                <a:cubicBezTo>
                  <a:pt x="18570" y="8544"/>
                  <a:pt x="18603" y="8806"/>
                  <a:pt x="18504" y="9062"/>
                </a:cubicBezTo>
                <a:lnTo>
                  <a:pt x="18757" y="10505"/>
                </a:lnTo>
                <a:lnTo>
                  <a:pt x="19075" y="11555"/>
                </a:lnTo>
                <a:cubicBezTo>
                  <a:pt x="19164" y="11735"/>
                  <a:pt x="19223" y="11918"/>
                  <a:pt x="19252" y="12102"/>
                </a:cubicBezTo>
                <a:cubicBezTo>
                  <a:pt x="19281" y="12282"/>
                  <a:pt x="19281" y="12464"/>
                  <a:pt x="19252" y="12645"/>
                </a:cubicBezTo>
                <a:cubicBezTo>
                  <a:pt x="19131" y="12674"/>
                  <a:pt x="18983" y="12675"/>
                  <a:pt x="18860" y="12647"/>
                </a:cubicBezTo>
                <a:cubicBezTo>
                  <a:pt x="18696" y="12609"/>
                  <a:pt x="18610" y="12530"/>
                  <a:pt x="18649" y="12451"/>
                </a:cubicBezTo>
                <a:lnTo>
                  <a:pt x="17842" y="12212"/>
                </a:lnTo>
                <a:cubicBezTo>
                  <a:pt x="17739" y="12154"/>
                  <a:pt x="17654" y="12090"/>
                  <a:pt x="17590" y="12022"/>
                </a:cubicBezTo>
                <a:cubicBezTo>
                  <a:pt x="17526" y="11954"/>
                  <a:pt x="17483" y="11883"/>
                  <a:pt x="17463" y="11810"/>
                </a:cubicBezTo>
                <a:cubicBezTo>
                  <a:pt x="17401" y="11590"/>
                  <a:pt x="17546" y="11367"/>
                  <a:pt x="17866" y="11192"/>
                </a:cubicBezTo>
                <a:lnTo>
                  <a:pt x="17285" y="10192"/>
                </a:lnTo>
                <a:lnTo>
                  <a:pt x="16119" y="9399"/>
                </a:lnTo>
                <a:lnTo>
                  <a:pt x="15961" y="8651"/>
                </a:lnTo>
                <a:lnTo>
                  <a:pt x="15862" y="8199"/>
                </a:lnTo>
                <a:lnTo>
                  <a:pt x="15443" y="7314"/>
                </a:lnTo>
                <a:lnTo>
                  <a:pt x="14479" y="8412"/>
                </a:lnTo>
                <a:lnTo>
                  <a:pt x="14122" y="9003"/>
                </a:lnTo>
                <a:lnTo>
                  <a:pt x="14019" y="9567"/>
                </a:lnTo>
                <a:lnTo>
                  <a:pt x="14564" y="10098"/>
                </a:lnTo>
                <a:lnTo>
                  <a:pt x="15157" y="10655"/>
                </a:lnTo>
                <a:lnTo>
                  <a:pt x="15652" y="11069"/>
                </a:lnTo>
                <a:lnTo>
                  <a:pt x="16754" y="11501"/>
                </a:lnTo>
                <a:lnTo>
                  <a:pt x="17389" y="12001"/>
                </a:lnTo>
                <a:cubicBezTo>
                  <a:pt x="18216" y="12248"/>
                  <a:pt x="18928" y="12560"/>
                  <a:pt x="19487" y="12920"/>
                </a:cubicBezTo>
                <a:cubicBezTo>
                  <a:pt x="19900" y="13186"/>
                  <a:pt x="20225" y="13476"/>
                  <a:pt x="20453" y="13780"/>
                </a:cubicBezTo>
                <a:lnTo>
                  <a:pt x="21271" y="14997"/>
                </a:lnTo>
                <a:cubicBezTo>
                  <a:pt x="21533" y="15254"/>
                  <a:pt x="21600" y="15541"/>
                  <a:pt x="21463" y="15816"/>
                </a:cubicBezTo>
                <a:cubicBezTo>
                  <a:pt x="21381" y="15979"/>
                  <a:pt x="21228" y="16135"/>
                  <a:pt x="21011" y="16274"/>
                </a:cubicBezTo>
                <a:cubicBezTo>
                  <a:pt x="20574" y="16332"/>
                  <a:pt x="20128" y="16377"/>
                  <a:pt x="19676" y="16408"/>
                </a:cubicBezTo>
                <a:cubicBezTo>
                  <a:pt x="19050" y="16450"/>
                  <a:pt x="18416" y="16465"/>
                  <a:pt x="17783" y="16453"/>
                </a:cubicBezTo>
                <a:lnTo>
                  <a:pt x="16664" y="16454"/>
                </a:lnTo>
                <a:lnTo>
                  <a:pt x="15524" y="16698"/>
                </a:lnTo>
                <a:lnTo>
                  <a:pt x="15034" y="17516"/>
                </a:lnTo>
                <a:lnTo>
                  <a:pt x="14352" y="18230"/>
                </a:lnTo>
                <a:lnTo>
                  <a:pt x="13985" y="18989"/>
                </a:lnTo>
                <a:lnTo>
                  <a:pt x="14399" y="19707"/>
                </a:lnTo>
                <a:lnTo>
                  <a:pt x="15446" y="20249"/>
                </a:lnTo>
                <a:cubicBezTo>
                  <a:pt x="15923" y="20482"/>
                  <a:pt x="16550" y="20649"/>
                  <a:pt x="17248" y="20727"/>
                </a:cubicBezTo>
                <a:cubicBezTo>
                  <a:pt x="17936" y="20804"/>
                  <a:pt x="18675" y="20929"/>
                  <a:pt x="18529" y="21186"/>
                </a:cubicBezTo>
                <a:cubicBezTo>
                  <a:pt x="18440" y="21341"/>
                  <a:pt x="18051" y="21397"/>
                  <a:pt x="17696" y="21433"/>
                </a:cubicBezTo>
                <a:cubicBezTo>
                  <a:pt x="17011" y="21502"/>
                  <a:pt x="16318" y="21557"/>
                  <a:pt x="15599" y="21596"/>
                </a:cubicBezTo>
                <a:lnTo>
                  <a:pt x="12961" y="21586"/>
                </a:lnTo>
                <a:lnTo>
                  <a:pt x="11126" y="21586"/>
                </a:lnTo>
                <a:cubicBezTo>
                  <a:pt x="10650" y="21538"/>
                  <a:pt x="10191" y="21460"/>
                  <a:pt x="9766" y="21355"/>
                </a:cubicBezTo>
                <a:cubicBezTo>
                  <a:pt x="9549" y="21302"/>
                  <a:pt x="9338" y="21240"/>
                  <a:pt x="9195" y="21151"/>
                </a:cubicBezTo>
                <a:cubicBezTo>
                  <a:pt x="8876" y="20954"/>
                  <a:pt x="8954" y="20684"/>
                  <a:pt x="9376" y="20526"/>
                </a:cubicBezTo>
                <a:lnTo>
                  <a:pt x="10379" y="19727"/>
                </a:lnTo>
                <a:lnTo>
                  <a:pt x="10919" y="18969"/>
                </a:lnTo>
                <a:lnTo>
                  <a:pt x="11465" y="17962"/>
                </a:lnTo>
                <a:lnTo>
                  <a:pt x="11452" y="17501"/>
                </a:lnTo>
                <a:lnTo>
                  <a:pt x="10246" y="17775"/>
                </a:lnTo>
                <a:lnTo>
                  <a:pt x="9570" y="18394"/>
                </a:lnTo>
                <a:lnTo>
                  <a:pt x="9110" y="18885"/>
                </a:lnTo>
                <a:lnTo>
                  <a:pt x="7984" y="19810"/>
                </a:lnTo>
                <a:cubicBezTo>
                  <a:pt x="8000" y="19955"/>
                  <a:pt x="7704" y="20070"/>
                  <a:pt x="7372" y="20048"/>
                </a:cubicBezTo>
                <a:cubicBezTo>
                  <a:pt x="7166" y="20034"/>
                  <a:pt x="7001" y="19967"/>
                  <a:pt x="6960" y="19878"/>
                </a:cubicBezTo>
                <a:lnTo>
                  <a:pt x="6738" y="19612"/>
                </a:lnTo>
                <a:cubicBezTo>
                  <a:pt x="6530" y="19669"/>
                  <a:pt x="6253" y="19644"/>
                  <a:pt x="6116" y="19555"/>
                </a:cubicBezTo>
                <a:cubicBezTo>
                  <a:pt x="5945" y="19445"/>
                  <a:pt x="6053" y="19313"/>
                  <a:pt x="6151" y="19198"/>
                </a:cubicBezTo>
                <a:cubicBezTo>
                  <a:pt x="6242" y="19091"/>
                  <a:pt x="6329" y="18982"/>
                  <a:pt x="6411" y="18870"/>
                </a:cubicBezTo>
                <a:lnTo>
                  <a:pt x="6524" y="17949"/>
                </a:lnTo>
                <a:lnTo>
                  <a:pt x="6510" y="17227"/>
                </a:lnTo>
                <a:cubicBezTo>
                  <a:pt x="6301" y="17116"/>
                  <a:pt x="6183" y="16978"/>
                  <a:pt x="6175" y="16834"/>
                </a:cubicBezTo>
                <a:cubicBezTo>
                  <a:pt x="6166" y="16654"/>
                  <a:pt x="6329" y="16480"/>
                  <a:pt x="6626" y="16353"/>
                </a:cubicBezTo>
                <a:lnTo>
                  <a:pt x="8656" y="16019"/>
                </a:lnTo>
                <a:lnTo>
                  <a:pt x="10432" y="16296"/>
                </a:lnTo>
                <a:lnTo>
                  <a:pt x="11336" y="16154"/>
                </a:lnTo>
                <a:lnTo>
                  <a:pt x="12118" y="15737"/>
                </a:lnTo>
                <a:lnTo>
                  <a:pt x="13009" y="15200"/>
                </a:lnTo>
                <a:lnTo>
                  <a:pt x="13505" y="14874"/>
                </a:lnTo>
                <a:lnTo>
                  <a:pt x="13143" y="14499"/>
                </a:lnTo>
                <a:lnTo>
                  <a:pt x="12739" y="14270"/>
                </a:lnTo>
                <a:lnTo>
                  <a:pt x="11788" y="14143"/>
                </a:lnTo>
                <a:lnTo>
                  <a:pt x="10897" y="13847"/>
                </a:lnTo>
                <a:lnTo>
                  <a:pt x="9492" y="13326"/>
                </a:lnTo>
                <a:lnTo>
                  <a:pt x="8401" y="12989"/>
                </a:lnTo>
                <a:lnTo>
                  <a:pt x="7310" y="12707"/>
                </a:lnTo>
                <a:lnTo>
                  <a:pt x="6005" y="12315"/>
                </a:lnTo>
                <a:lnTo>
                  <a:pt x="5117" y="11539"/>
                </a:lnTo>
                <a:lnTo>
                  <a:pt x="4992" y="10711"/>
                </a:lnTo>
                <a:lnTo>
                  <a:pt x="4731" y="9640"/>
                </a:lnTo>
                <a:lnTo>
                  <a:pt x="5265" y="8643"/>
                </a:lnTo>
                <a:lnTo>
                  <a:pt x="5361" y="7951"/>
                </a:lnTo>
                <a:lnTo>
                  <a:pt x="5764" y="7305"/>
                </a:lnTo>
                <a:lnTo>
                  <a:pt x="5749" y="6723"/>
                </a:lnTo>
                <a:lnTo>
                  <a:pt x="5477" y="6021"/>
                </a:lnTo>
                <a:lnTo>
                  <a:pt x="4645" y="6359"/>
                </a:lnTo>
                <a:lnTo>
                  <a:pt x="3089" y="6756"/>
                </a:lnTo>
                <a:lnTo>
                  <a:pt x="3083" y="7683"/>
                </a:lnTo>
                <a:lnTo>
                  <a:pt x="2859" y="8904"/>
                </a:lnTo>
                <a:lnTo>
                  <a:pt x="2509" y="9721"/>
                </a:lnTo>
                <a:lnTo>
                  <a:pt x="2672" y="10297"/>
                </a:lnTo>
                <a:close/>
              </a:path>
            </a:pathLst>
          </a:custGeom>
          <a:solidFill>
            <a:schemeClr val="accent5">
              <a:hueOff val="-82419"/>
              <a:satOff val="-9513"/>
              <a:lumOff val="-16343"/>
              <a:alpha val="69902"/>
            </a:schemeClr>
          </a:solidFill>
          <a:ln w="12700">
            <a:solidFill>
              <a:srgbClr val="000000">
                <a:alpha val="69902"/>
              </a:srgbClr>
            </a:solidFill>
            <a:miter lim="400000"/>
          </a:ln>
        </p:spPr>
        <p:txBody>
          <a:bodyPr lIns="50800" tIns="50800" rIns="50800" bIns="50800" anchor="ctr"/>
          <a:lstStyle/>
          <a:p>
            <a:pPr>
              <a:defRPr sz="2800"/>
            </a:pPr>
            <a:endParaRPr/>
          </a:p>
        </p:txBody>
      </p:sp>
      <p:sp>
        <p:nvSpPr>
          <p:cNvPr id="669" name="図形"/>
          <p:cNvSpPr/>
          <p:nvPr/>
        </p:nvSpPr>
        <p:spPr>
          <a:xfrm>
            <a:off x="19711889" y="6194792"/>
            <a:ext cx="1936781" cy="3763517"/>
          </a:xfrm>
          <a:custGeom>
            <a:avLst/>
            <a:gdLst/>
            <a:ahLst/>
            <a:cxnLst>
              <a:cxn ang="0">
                <a:pos x="wd2" y="hd2"/>
              </a:cxn>
              <a:cxn ang="5400000">
                <a:pos x="wd2" y="hd2"/>
              </a:cxn>
              <a:cxn ang="10800000">
                <a:pos x="wd2" y="hd2"/>
              </a:cxn>
              <a:cxn ang="16200000">
                <a:pos x="wd2" y="hd2"/>
              </a:cxn>
            </a:cxnLst>
            <a:rect l="0" t="0" r="r" b="b"/>
            <a:pathLst>
              <a:path w="21518" h="21537" extrusionOk="0">
                <a:moveTo>
                  <a:pt x="13964" y="3446"/>
                </a:moveTo>
                <a:lnTo>
                  <a:pt x="13009" y="3330"/>
                </a:lnTo>
                <a:lnTo>
                  <a:pt x="12537" y="3244"/>
                </a:lnTo>
                <a:lnTo>
                  <a:pt x="12027" y="3231"/>
                </a:lnTo>
                <a:lnTo>
                  <a:pt x="10677" y="2955"/>
                </a:lnTo>
                <a:lnTo>
                  <a:pt x="10549" y="2565"/>
                </a:lnTo>
                <a:cubicBezTo>
                  <a:pt x="10740" y="2535"/>
                  <a:pt x="10907" y="2476"/>
                  <a:pt x="11029" y="2395"/>
                </a:cubicBezTo>
                <a:cubicBezTo>
                  <a:pt x="11181" y="2293"/>
                  <a:pt x="11248" y="2167"/>
                  <a:pt x="11294" y="2040"/>
                </a:cubicBezTo>
                <a:cubicBezTo>
                  <a:pt x="11369" y="1832"/>
                  <a:pt x="11390" y="1620"/>
                  <a:pt x="11426" y="1409"/>
                </a:cubicBezTo>
                <a:cubicBezTo>
                  <a:pt x="11455" y="1236"/>
                  <a:pt x="11494" y="1060"/>
                  <a:pt x="11409" y="892"/>
                </a:cubicBezTo>
                <a:cubicBezTo>
                  <a:pt x="11315" y="705"/>
                  <a:pt x="11077" y="545"/>
                  <a:pt x="10751" y="449"/>
                </a:cubicBezTo>
                <a:cubicBezTo>
                  <a:pt x="10280" y="262"/>
                  <a:pt x="9741" y="126"/>
                  <a:pt x="9166" y="47"/>
                </a:cubicBezTo>
                <a:cubicBezTo>
                  <a:pt x="8839" y="2"/>
                  <a:pt x="8500" y="-23"/>
                  <a:pt x="8178" y="30"/>
                </a:cubicBezTo>
                <a:cubicBezTo>
                  <a:pt x="7820" y="88"/>
                  <a:pt x="7548" y="235"/>
                  <a:pt x="7205" y="313"/>
                </a:cubicBezTo>
                <a:cubicBezTo>
                  <a:pt x="6697" y="428"/>
                  <a:pt x="6006" y="461"/>
                  <a:pt x="5967" y="745"/>
                </a:cubicBezTo>
                <a:cubicBezTo>
                  <a:pt x="5947" y="895"/>
                  <a:pt x="6174" y="1024"/>
                  <a:pt x="6465" y="1027"/>
                </a:cubicBezTo>
                <a:cubicBezTo>
                  <a:pt x="6488" y="1115"/>
                  <a:pt x="6510" y="1203"/>
                  <a:pt x="6533" y="1291"/>
                </a:cubicBezTo>
                <a:cubicBezTo>
                  <a:pt x="6584" y="1491"/>
                  <a:pt x="6636" y="1690"/>
                  <a:pt x="6688" y="1890"/>
                </a:cubicBezTo>
                <a:cubicBezTo>
                  <a:pt x="6773" y="2044"/>
                  <a:pt x="6876" y="2195"/>
                  <a:pt x="6995" y="2342"/>
                </a:cubicBezTo>
                <a:cubicBezTo>
                  <a:pt x="7163" y="2550"/>
                  <a:pt x="7364" y="2751"/>
                  <a:pt x="7502" y="2964"/>
                </a:cubicBezTo>
                <a:cubicBezTo>
                  <a:pt x="7595" y="3110"/>
                  <a:pt x="7657" y="3260"/>
                  <a:pt x="7688" y="3412"/>
                </a:cubicBezTo>
                <a:cubicBezTo>
                  <a:pt x="7304" y="3424"/>
                  <a:pt x="6924" y="3463"/>
                  <a:pt x="6560" y="3528"/>
                </a:cubicBezTo>
                <a:cubicBezTo>
                  <a:pt x="6076" y="3613"/>
                  <a:pt x="5627" y="3743"/>
                  <a:pt x="5144" y="3830"/>
                </a:cubicBezTo>
                <a:cubicBezTo>
                  <a:pt x="4681" y="3913"/>
                  <a:pt x="4177" y="3961"/>
                  <a:pt x="3809" y="4130"/>
                </a:cubicBezTo>
                <a:cubicBezTo>
                  <a:pt x="3363" y="4336"/>
                  <a:pt x="3246" y="4655"/>
                  <a:pt x="3083" y="4951"/>
                </a:cubicBezTo>
                <a:cubicBezTo>
                  <a:pt x="2907" y="5272"/>
                  <a:pt x="2655" y="5580"/>
                  <a:pt x="2334" y="5868"/>
                </a:cubicBezTo>
                <a:lnTo>
                  <a:pt x="2237" y="6303"/>
                </a:lnTo>
                <a:cubicBezTo>
                  <a:pt x="2351" y="6430"/>
                  <a:pt x="2376" y="6572"/>
                  <a:pt x="2309" y="6707"/>
                </a:cubicBezTo>
                <a:cubicBezTo>
                  <a:pt x="2191" y="6943"/>
                  <a:pt x="1812" y="7116"/>
                  <a:pt x="1624" y="7339"/>
                </a:cubicBezTo>
                <a:cubicBezTo>
                  <a:pt x="1311" y="7709"/>
                  <a:pt x="1558" y="8119"/>
                  <a:pt x="1668" y="8516"/>
                </a:cubicBezTo>
                <a:cubicBezTo>
                  <a:pt x="1765" y="8865"/>
                  <a:pt x="1749" y="9220"/>
                  <a:pt x="1620" y="9566"/>
                </a:cubicBezTo>
                <a:cubicBezTo>
                  <a:pt x="1450" y="9638"/>
                  <a:pt x="1259" y="9695"/>
                  <a:pt x="1053" y="9735"/>
                </a:cubicBezTo>
                <a:cubicBezTo>
                  <a:pt x="965" y="9753"/>
                  <a:pt x="874" y="9767"/>
                  <a:pt x="784" y="9783"/>
                </a:cubicBezTo>
                <a:cubicBezTo>
                  <a:pt x="610" y="9813"/>
                  <a:pt x="437" y="9851"/>
                  <a:pt x="301" y="9915"/>
                </a:cubicBezTo>
                <a:cubicBezTo>
                  <a:pt x="-64" y="10088"/>
                  <a:pt x="-68" y="10373"/>
                  <a:pt x="133" y="10615"/>
                </a:cubicBezTo>
                <a:cubicBezTo>
                  <a:pt x="256" y="10763"/>
                  <a:pt x="446" y="10894"/>
                  <a:pt x="688" y="10997"/>
                </a:cubicBezTo>
                <a:lnTo>
                  <a:pt x="1466" y="11254"/>
                </a:lnTo>
                <a:cubicBezTo>
                  <a:pt x="1669" y="11138"/>
                  <a:pt x="1858" y="11016"/>
                  <a:pt x="2032" y="10887"/>
                </a:cubicBezTo>
                <a:cubicBezTo>
                  <a:pt x="2385" y="10626"/>
                  <a:pt x="2674" y="10341"/>
                  <a:pt x="2808" y="10029"/>
                </a:cubicBezTo>
                <a:cubicBezTo>
                  <a:pt x="2966" y="9664"/>
                  <a:pt x="2901" y="9283"/>
                  <a:pt x="3029" y="8915"/>
                </a:cubicBezTo>
                <a:cubicBezTo>
                  <a:pt x="3149" y="8571"/>
                  <a:pt x="3432" y="8251"/>
                  <a:pt x="3630" y="7918"/>
                </a:cubicBezTo>
                <a:cubicBezTo>
                  <a:pt x="3717" y="7772"/>
                  <a:pt x="3787" y="7623"/>
                  <a:pt x="3841" y="7473"/>
                </a:cubicBezTo>
                <a:cubicBezTo>
                  <a:pt x="4086" y="7290"/>
                  <a:pt x="4344" y="7112"/>
                  <a:pt x="4614" y="6939"/>
                </a:cubicBezTo>
                <a:cubicBezTo>
                  <a:pt x="4871" y="6775"/>
                  <a:pt x="5138" y="6615"/>
                  <a:pt x="5417" y="6461"/>
                </a:cubicBezTo>
                <a:lnTo>
                  <a:pt x="7435" y="11404"/>
                </a:lnTo>
                <a:cubicBezTo>
                  <a:pt x="7475" y="12120"/>
                  <a:pt x="7602" y="12833"/>
                  <a:pt x="7817" y="13540"/>
                </a:cubicBezTo>
                <a:cubicBezTo>
                  <a:pt x="7962" y="14017"/>
                  <a:pt x="8146" y="14491"/>
                  <a:pt x="8370" y="14961"/>
                </a:cubicBezTo>
                <a:cubicBezTo>
                  <a:pt x="8388" y="15223"/>
                  <a:pt x="8332" y="15485"/>
                  <a:pt x="8202" y="15739"/>
                </a:cubicBezTo>
                <a:cubicBezTo>
                  <a:pt x="7987" y="16158"/>
                  <a:pt x="7580" y="16541"/>
                  <a:pt x="7298" y="16948"/>
                </a:cubicBezTo>
                <a:cubicBezTo>
                  <a:pt x="6986" y="17397"/>
                  <a:pt x="6828" y="17870"/>
                  <a:pt x="6516" y="18319"/>
                </a:cubicBezTo>
                <a:cubicBezTo>
                  <a:pt x="6292" y="18642"/>
                  <a:pt x="5991" y="18949"/>
                  <a:pt x="5619" y="19233"/>
                </a:cubicBezTo>
                <a:cubicBezTo>
                  <a:pt x="5336" y="19289"/>
                  <a:pt x="5028" y="19299"/>
                  <a:pt x="4733" y="19262"/>
                </a:cubicBezTo>
                <a:cubicBezTo>
                  <a:pt x="4337" y="19212"/>
                  <a:pt x="3967" y="19076"/>
                  <a:pt x="3557" y="19117"/>
                </a:cubicBezTo>
                <a:cubicBezTo>
                  <a:pt x="3302" y="19143"/>
                  <a:pt x="3091" y="19236"/>
                  <a:pt x="3002" y="19362"/>
                </a:cubicBezTo>
                <a:cubicBezTo>
                  <a:pt x="2882" y="19432"/>
                  <a:pt x="2809" y="19520"/>
                  <a:pt x="2794" y="19613"/>
                </a:cubicBezTo>
                <a:cubicBezTo>
                  <a:pt x="2759" y="19836"/>
                  <a:pt x="3030" y="20021"/>
                  <a:pt x="3309" y="20180"/>
                </a:cubicBezTo>
                <a:cubicBezTo>
                  <a:pt x="3692" y="20398"/>
                  <a:pt x="4120" y="20593"/>
                  <a:pt x="4588" y="20763"/>
                </a:cubicBezTo>
                <a:cubicBezTo>
                  <a:pt x="4581" y="20952"/>
                  <a:pt x="4713" y="21136"/>
                  <a:pt x="4958" y="21278"/>
                </a:cubicBezTo>
                <a:cubicBezTo>
                  <a:pt x="5313" y="21484"/>
                  <a:pt x="5855" y="21577"/>
                  <a:pt x="6379" y="21521"/>
                </a:cubicBezTo>
                <a:cubicBezTo>
                  <a:pt x="6671" y="21467"/>
                  <a:pt x="6923" y="21368"/>
                  <a:pt x="7099" y="21236"/>
                </a:cubicBezTo>
                <a:cubicBezTo>
                  <a:pt x="7546" y="20905"/>
                  <a:pt x="7427" y="20476"/>
                  <a:pt x="7547" y="20083"/>
                </a:cubicBezTo>
                <a:cubicBezTo>
                  <a:pt x="7777" y="19332"/>
                  <a:pt x="8830" y="18757"/>
                  <a:pt x="9585" y="18124"/>
                </a:cubicBezTo>
                <a:cubicBezTo>
                  <a:pt x="10180" y="17624"/>
                  <a:pt x="10607" y="17074"/>
                  <a:pt x="10841" y="16494"/>
                </a:cubicBezTo>
                <a:cubicBezTo>
                  <a:pt x="11692" y="16670"/>
                  <a:pt x="12571" y="16807"/>
                  <a:pt x="13468" y="16902"/>
                </a:cubicBezTo>
                <a:cubicBezTo>
                  <a:pt x="14089" y="16969"/>
                  <a:pt x="14720" y="17015"/>
                  <a:pt x="15326" y="17114"/>
                </a:cubicBezTo>
                <a:cubicBezTo>
                  <a:pt x="15719" y="17178"/>
                  <a:pt x="16098" y="17263"/>
                  <a:pt x="16457" y="17368"/>
                </a:cubicBezTo>
                <a:cubicBezTo>
                  <a:pt x="16505" y="17722"/>
                  <a:pt x="16366" y="18076"/>
                  <a:pt x="16055" y="18393"/>
                </a:cubicBezTo>
                <a:cubicBezTo>
                  <a:pt x="15833" y="18620"/>
                  <a:pt x="15548" y="18889"/>
                  <a:pt x="15904" y="19078"/>
                </a:cubicBezTo>
                <a:cubicBezTo>
                  <a:pt x="15964" y="19110"/>
                  <a:pt x="16041" y="19133"/>
                  <a:pt x="16126" y="19144"/>
                </a:cubicBezTo>
                <a:cubicBezTo>
                  <a:pt x="16638" y="19241"/>
                  <a:pt x="17213" y="19186"/>
                  <a:pt x="17624" y="19001"/>
                </a:cubicBezTo>
                <a:cubicBezTo>
                  <a:pt x="18266" y="18710"/>
                  <a:pt x="18283" y="18230"/>
                  <a:pt x="18506" y="17808"/>
                </a:cubicBezTo>
                <a:cubicBezTo>
                  <a:pt x="18683" y="17475"/>
                  <a:pt x="19009" y="17167"/>
                  <a:pt x="19457" y="16909"/>
                </a:cubicBezTo>
                <a:cubicBezTo>
                  <a:pt x="19387" y="16753"/>
                  <a:pt x="19199" y="16619"/>
                  <a:pt x="18935" y="16534"/>
                </a:cubicBezTo>
                <a:cubicBezTo>
                  <a:pt x="18362" y="16351"/>
                  <a:pt x="17641" y="16453"/>
                  <a:pt x="16986" y="16389"/>
                </a:cubicBezTo>
                <a:cubicBezTo>
                  <a:pt x="15654" y="16258"/>
                  <a:pt x="14936" y="15511"/>
                  <a:pt x="13655" y="15284"/>
                </a:cubicBezTo>
                <a:cubicBezTo>
                  <a:pt x="13179" y="15200"/>
                  <a:pt x="12662" y="15197"/>
                  <a:pt x="12183" y="15277"/>
                </a:cubicBezTo>
                <a:lnTo>
                  <a:pt x="11917" y="14427"/>
                </a:lnTo>
                <a:cubicBezTo>
                  <a:pt x="12144" y="14400"/>
                  <a:pt x="12357" y="14350"/>
                  <a:pt x="12545" y="14279"/>
                </a:cubicBezTo>
                <a:cubicBezTo>
                  <a:pt x="13478" y="13929"/>
                  <a:pt x="13510" y="13268"/>
                  <a:pt x="13866" y="12709"/>
                </a:cubicBezTo>
                <a:cubicBezTo>
                  <a:pt x="14180" y="12216"/>
                  <a:pt x="14797" y="11775"/>
                  <a:pt x="14980" y="11254"/>
                </a:cubicBezTo>
                <a:cubicBezTo>
                  <a:pt x="15226" y="10553"/>
                  <a:pt x="14629" y="9870"/>
                  <a:pt x="14416" y="9171"/>
                </a:cubicBezTo>
                <a:cubicBezTo>
                  <a:pt x="14268" y="8685"/>
                  <a:pt x="14307" y="8193"/>
                  <a:pt x="14328" y="7705"/>
                </a:cubicBezTo>
                <a:cubicBezTo>
                  <a:pt x="14351" y="7164"/>
                  <a:pt x="14353" y="6623"/>
                  <a:pt x="14334" y="6080"/>
                </a:cubicBezTo>
                <a:lnTo>
                  <a:pt x="15431" y="6481"/>
                </a:lnTo>
                <a:cubicBezTo>
                  <a:pt x="15571" y="6829"/>
                  <a:pt x="15874" y="7154"/>
                  <a:pt x="16313" y="7428"/>
                </a:cubicBezTo>
                <a:cubicBezTo>
                  <a:pt x="16743" y="7696"/>
                  <a:pt x="17291" y="7907"/>
                  <a:pt x="17752" y="8161"/>
                </a:cubicBezTo>
                <a:cubicBezTo>
                  <a:pt x="18317" y="8473"/>
                  <a:pt x="18739" y="8843"/>
                  <a:pt x="19171" y="9207"/>
                </a:cubicBezTo>
                <a:cubicBezTo>
                  <a:pt x="19644" y="9606"/>
                  <a:pt x="20133" y="10001"/>
                  <a:pt x="20637" y="10391"/>
                </a:cubicBezTo>
                <a:cubicBezTo>
                  <a:pt x="20770" y="10454"/>
                  <a:pt x="20965" y="10470"/>
                  <a:pt x="21130" y="10431"/>
                </a:cubicBezTo>
                <a:cubicBezTo>
                  <a:pt x="21384" y="10371"/>
                  <a:pt x="21465" y="10217"/>
                  <a:pt x="21497" y="10071"/>
                </a:cubicBezTo>
                <a:cubicBezTo>
                  <a:pt x="21524" y="9950"/>
                  <a:pt x="21532" y="9827"/>
                  <a:pt x="21476" y="9709"/>
                </a:cubicBezTo>
                <a:cubicBezTo>
                  <a:pt x="21280" y="9292"/>
                  <a:pt x="20447" y="9086"/>
                  <a:pt x="19888" y="8779"/>
                </a:cubicBezTo>
                <a:cubicBezTo>
                  <a:pt x="19198" y="8400"/>
                  <a:pt x="18942" y="7888"/>
                  <a:pt x="18564" y="7424"/>
                </a:cubicBezTo>
                <a:cubicBezTo>
                  <a:pt x="18098" y="6851"/>
                  <a:pt x="17432" y="6324"/>
                  <a:pt x="16590" y="5869"/>
                </a:cubicBezTo>
                <a:cubicBezTo>
                  <a:pt x="16544" y="5482"/>
                  <a:pt x="16380" y="5106"/>
                  <a:pt x="16112" y="4753"/>
                </a:cubicBezTo>
                <a:cubicBezTo>
                  <a:pt x="15832" y="4386"/>
                  <a:pt x="15435" y="4037"/>
                  <a:pt x="14858" y="3764"/>
                </a:cubicBezTo>
                <a:cubicBezTo>
                  <a:pt x="14590" y="3637"/>
                  <a:pt x="14289" y="3530"/>
                  <a:pt x="13964" y="3446"/>
                </a:cubicBezTo>
                <a:close/>
              </a:path>
            </a:pathLst>
          </a:custGeom>
          <a:solidFill>
            <a:schemeClr val="accent6">
              <a:alpha val="68843"/>
            </a:schemeClr>
          </a:solidFill>
          <a:ln>
            <a:solidFill>
              <a:srgbClr val="000000">
                <a:alpha val="68843"/>
              </a:srgbClr>
            </a:solidFill>
            <a:miter lim="400000"/>
          </a:ln>
        </p:spPr>
        <p:txBody>
          <a:bodyPr lIns="50800" tIns="50800" rIns="50800" bIns="50800" anchor="ctr"/>
          <a:lstStyle/>
          <a:p>
            <a:endParaRPr/>
          </a:p>
        </p:txBody>
      </p:sp>
      <p:sp>
        <p:nvSpPr>
          <p:cNvPr id="670" name="図形"/>
          <p:cNvSpPr/>
          <p:nvPr/>
        </p:nvSpPr>
        <p:spPr>
          <a:xfrm>
            <a:off x="21417658" y="5495375"/>
            <a:ext cx="2339946" cy="5039173"/>
          </a:xfrm>
          <a:custGeom>
            <a:avLst/>
            <a:gdLst/>
            <a:ahLst/>
            <a:cxnLst>
              <a:cxn ang="0">
                <a:pos x="wd2" y="hd2"/>
              </a:cxn>
              <a:cxn ang="5400000">
                <a:pos x="wd2" y="hd2"/>
              </a:cxn>
              <a:cxn ang="10800000">
                <a:pos x="wd2" y="hd2"/>
              </a:cxn>
              <a:cxn ang="16200000">
                <a:pos x="wd2" y="hd2"/>
              </a:cxn>
            </a:cxnLst>
            <a:rect l="0" t="0" r="r" b="b"/>
            <a:pathLst>
              <a:path w="21460" h="21514" extrusionOk="0">
                <a:moveTo>
                  <a:pt x="5" y="1105"/>
                </a:moveTo>
                <a:cubicBezTo>
                  <a:pt x="53" y="897"/>
                  <a:pt x="394" y="755"/>
                  <a:pt x="751" y="630"/>
                </a:cubicBezTo>
                <a:cubicBezTo>
                  <a:pt x="1692" y="300"/>
                  <a:pt x="2859" y="-78"/>
                  <a:pt x="4234" y="14"/>
                </a:cubicBezTo>
                <a:cubicBezTo>
                  <a:pt x="5495" y="97"/>
                  <a:pt x="6504" y="548"/>
                  <a:pt x="6690" y="1133"/>
                </a:cubicBezTo>
                <a:cubicBezTo>
                  <a:pt x="6804" y="1494"/>
                  <a:pt x="6586" y="1887"/>
                  <a:pt x="7012" y="2199"/>
                </a:cubicBezTo>
                <a:cubicBezTo>
                  <a:pt x="7856" y="2817"/>
                  <a:pt x="9693" y="2475"/>
                  <a:pt x="11162" y="2588"/>
                </a:cubicBezTo>
                <a:cubicBezTo>
                  <a:pt x="11605" y="2622"/>
                  <a:pt x="12008" y="2698"/>
                  <a:pt x="12366" y="2814"/>
                </a:cubicBezTo>
                <a:cubicBezTo>
                  <a:pt x="12735" y="3010"/>
                  <a:pt x="13134" y="3199"/>
                  <a:pt x="13556" y="3376"/>
                </a:cubicBezTo>
                <a:cubicBezTo>
                  <a:pt x="14742" y="3869"/>
                  <a:pt x="16152" y="4314"/>
                  <a:pt x="17415" y="4761"/>
                </a:cubicBezTo>
                <a:cubicBezTo>
                  <a:pt x="17720" y="4869"/>
                  <a:pt x="18017" y="4983"/>
                  <a:pt x="18277" y="5098"/>
                </a:cubicBezTo>
                <a:cubicBezTo>
                  <a:pt x="18505" y="5199"/>
                  <a:pt x="18708" y="5308"/>
                  <a:pt x="18774" y="5464"/>
                </a:cubicBezTo>
                <a:cubicBezTo>
                  <a:pt x="18889" y="5738"/>
                  <a:pt x="18506" y="5945"/>
                  <a:pt x="18099" y="6147"/>
                </a:cubicBezTo>
                <a:cubicBezTo>
                  <a:pt x="17370" y="6507"/>
                  <a:pt x="16616" y="6886"/>
                  <a:pt x="15856" y="7249"/>
                </a:cubicBezTo>
                <a:cubicBezTo>
                  <a:pt x="16240" y="7644"/>
                  <a:pt x="16579" y="8040"/>
                  <a:pt x="16870" y="8442"/>
                </a:cubicBezTo>
                <a:cubicBezTo>
                  <a:pt x="17122" y="8790"/>
                  <a:pt x="17341" y="9147"/>
                  <a:pt x="17390" y="9523"/>
                </a:cubicBezTo>
                <a:cubicBezTo>
                  <a:pt x="17476" y="10179"/>
                  <a:pt x="16896" y="10797"/>
                  <a:pt x="16915" y="11382"/>
                </a:cubicBezTo>
                <a:cubicBezTo>
                  <a:pt x="16919" y="11498"/>
                  <a:pt x="16905" y="11625"/>
                  <a:pt x="16690" y="11676"/>
                </a:cubicBezTo>
                <a:cubicBezTo>
                  <a:pt x="16535" y="11713"/>
                  <a:pt x="16345" y="11685"/>
                  <a:pt x="16264" y="11613"/>
                </a:cubicBezTo>
                <a:cubicBezTo>
                  <a:pt x="15790" y="11832"/>
                  <a:pt x="15354" y="12069"/>
                  <a:pt x="14961" y="12321"/>
                </a:cubicBezTo>
                <a:cubicBezTo>
                  <a:pt x="14419" y="12668"/>
                  <a:pt x="13962" y="13041"/>
                  <a:pt x="13596" y="13435"/>
                </a:cubicBezTo>
                <a:cubicBezTo>
                  <a:pt x="14273" y="13561"/>
                  <a:pt x="15020" y="13582"/>
                  <a:pt x="15724" y="13495"/>
                </a:cubicBezTo>
                <a:cubicBezTo>
                  <a:pt x="16510" y="13398"/>
                  <a:pt x="17194" y="13172"/>
                  <a:pt x="17978" y="13076"/>
                </a:cubicBezTo>
                <a:cubicBezTo>
                  <a:pt x="18238" y="13045"/>
                  <a:pt x="18505" y="13028"/>
                  <a:pt x="18774" y="13027"/>
                </a:cubicBezTo>
                <a:cubicBezTo>
                  <a:pt x="19123" y="13019"/>
                  <a:pt x="19463" y="13082"/>
                  <a:pt x="19707" y="13199"/>
                </a:cubicBezTo>
                <a:cubicBezTo>
                  <a:pt x="20410" y="13537"/>
                  <a:pt x="20062" y="14050"/>
                  <a:pt x="20268" y="14477"/>
                </a:cubicBezTo>
                <a:cubicBezTo>
                  <a:pt x="20469" y="14895"/>
                  <a:pt x="21179" y="15220"/>
                  <a:pt x="21393" y="15636"/>
                </a:cubicBezTo>
                <a:cubicBezTo>
                  <a:pt x="21558" y="15957"/>
                  <a:pt x="21412" y="16297"/>
                  <a:pt x="20990" y="16564"/>
                </a:cubicBezTo>
                <a:cubicBezTo>
                  <a:pt x="20873" y="16557"/>
                  <a:pt x="20758" y="16545"/>
                  <a:pt x="20648" y="16526"/>
                </a:cubicBezTo>
                <a:cubicBezTo>
                  <a:pt x="19982" y="16413"/>
                  <a:pt x="19614" y="16156"/>
                  <a:pt x="19235" y="15895"/>
                </a:cubicBezTo>
                <a:cubicBezTo>
                  <a:pt x="18830" y="15616"/>
                  <a:pt x="18395" y="15331"/>
                  <a:pt x="17856" y="15098"/>
                </a:cubicBezTo>
                <a:cubicBezTo>
                  <a:pt x="17279" y="14848"/>
                  <a:pt x="16584" y="14663"/>
                  <a:pt x="15844" y="14544"/>
                </a:cubicBezTo>
                <a:cubicBezTo>
                  <a:pt x="14293" y="14293"/>
                  <a:pt x="12593" y="14337"/>
                  <a:pt x="11108" y="14664"/>
                </a:cubicBezTo>
                <a:cubicBezTo>
                  <a:pt x="11066" y="14739"/>
                  <a:pt x="11075" y="14819"/>
                  <a:pt x="11132" y="14893"/>
                </a:cubicBezTo>
                <a:cubicBezTo>
                  <a:pt x="11227" y="15014"/>
                  <a:pt x="11439" y="15102"/>
                  <a:pt x="11645" y="15188"/>
                </a:cubicBezTo>
                <a:cubicBezTo>
                  <a:pt x="12747" y="15645"/>
                  <a:pt x="13835" y="16148"/>
                  <a:pt x="14447" y="16749"/>
                </a:cubicBezTo>
                <a:cubicBezTo>
                  <a:pt x="15055" y="17346"/>
                  <a:pt x="15183" y="18029"/>
                  <a:pt x="15879" y="18599"/>
                </a:cubicBezTo>
                <a:cubicBezTo>
                  <a:pt x="16513" y="19118"/>
                  <a:pt x="17573" y="19515"/>
                  <a:pt x="17961" y="20078"/>
                </a:cubicBezTo>
                <a:cubicBezTo>
                  <a:pt x="18109" y="20294"/>
                  <a:pt x="18146" y="20521"/>
                  <a:pt x="18019" y="20743"/>
                </a:cubicBezTo>
                <a:cubicBezTo>
                  <a:pt x="17964" y="20839"/>
                  <a:pt x="17879" y="20930"/>
                  <a:pt x="17738" y="21004"/>
                </a:cubicBezTo>
                <a:cubicBezTo>
                  <a:pt x="17633" y="21059"/>
                  <a:pt x="17502" y="21102"/>
                  <a:pt x="17355" y="21128"/>
                </a:cubicBezTo>
                <a:cubicBezTo>
                  <a:pt x="15937" y="21272"/>
                  <a:pt x="14502" y="21376"/>
                  <a:pt x="13057" y="21440"/>
                </a:cubicBezTo>
                <a:cubicBezTo>
                  <a:pt x="11828" y="21493"/>
                  <a:pt x="10593" y="21518"/>
                  <a:pt x="9358" y="21512"/>
                </a:cubicBezTo>
                <a:cubicBezTo>
                  <a:pt x="9110" y="21522"/>
                  <a:pt x="8872" y="21464"/>
                  <a:pt x="8748" y="21363"/>
                </a:cubicBezTo>
                <a:cubicBezTo>
                  <a:pt x="8620" y="21260"/>
                  <a:pt x="8635" y="21134"/>
                  <a:pt x="8758" y="21029"/>
                </a:cubicBezTo>
                <a:cubicBezTo>
                  <a:pt x="8948" y="20866"/>
                  <a:pt x="9302" y="20795"/>
                  <a:pt x="9658" y="20721"/>
                </a:cubicBezTo>
                <a:cubicBezTo>
                  <a:pt x="10857" y="20472"/>
                  <a:pt x="12050" y="20170"/>
                  <a:pt x="13173" y="19857"/>
                </a:cubicBezTo>
                <a:cubicBezTo>
                  <a:pt x="13170" y="19814"/>
                  <a:pt x="13168" y="19771"/>
                  <a:pt x="13165" y="19729"/>
                </a:cubicBezTo>
                <a:cubicBezTo>
                  <a:pt x="13146" y="19423"/>
                  <a:pt x="13126" y="19115"/>
                  <a:pt x="12938" y="18823"/>
                </a:cubicBezTo>
                <a:cubicBezTo>
                  <a:pt x="12527" y="18188"/>
                  <a:pt x="11430" y="17733"/>
                  <a:pt x="10575" y="17221"/>
                </a:cubicBezTo>
                <a:cubicBezTo>
                  <a:pt x="9928" y="16834"/>
                  <a:pt x="9403" y="16404"/>
                  <a:pt x="8746" y="16016"/>
                </a:cubicBezTo>
                <a:cubicBezTo>
                  <a:pt x="8242" y="15718"/>
                  <a:pt x="7664" y="15448"/>
                  <a:pt x="7021" y="15211"/>
                </a:cubicBezTo>
                <a:cubicBezTo>
                  <a:pt x="6380" y="15321"/>
                  <a:pt x="5677" y="15327"/>
                  <a:pt x="5029" y="15225"/>
                </a:cubicBezTo>
                <a:cubicBezTo>
                  <a:pt x="4464" y="15137"/>
                  <a:pt x="3969" y="14971"/>
                  <a:pt x="3609" y="14750"/>
                </a:cubicBezTo>
                <a:cubicBezTo>
                  <a:pt x="3477" y="14663"/>
                  <a:pt x="3407" y="14560"/>
                  <a:pt x="3411" y="14454"/>
                </a:cubicBezTo>
                <a:cubicBezTo>
                  <a:pt x="3418" y="14226"/>
                  <a:pt x="3741" y="14039"/>
                  <a:pt x="3963" y="13838"/>
                </a:cubicBezTo>
                <a:cubicBezTo>
                  <a:pt x="4266" y="13563"/>
                  <a:pt x="4379" y="13255"/>
                  <a:pt x="4581" y="12961"/>
                </a:cubicBezTo>
                <a:cubicBezTo>
                  <a:pt x="4949" y="12427"/>
                  <a:pt x="5607" y="11946"/>
                  <a:pt x="6443" y="11533"/>
                </a:cubicBezTo>
                <a:cubicBezTo>
                  <a:pt x="7004" y="11257"/>
                  <a:pt x="7639" y="11014"/>
                  <a:pt x="8192" y="10734"/>
                </a:cubicBezTo>
                <a:cubicBezTo>
                  <a:pt x="8722" y="10466"/>
                  <a:pt x="9173" y="10166"/>
                  <a:pt x="9532" y="9843"/>
                </a:cubicBezTo>
                <a:cubicBezTo>
                  <a:pt x="9473" y="9730"/>
                  <a:pt x="9407" y="9618"/>
                  <a:pt x="9333" y="9507"/>
                </a:cubicBezTo>
                <a:cubicBezTo>
                  <a:pt x="8962" y="8956"/>
                  <a:pt x="8403" y="8438"/>
                  <a:pt x="7876" y="7915"/>
                </a:cubicBezTo>
                <a:cubicBezTo>
                  <a:pt x="7158" y="7203"/>
                  <a:pt x="6504" y="6479"/>
                  <a:pt x="6045" y="5724"/>
                </a:cubicBezTo>
                <a:cubicBezTo>
                  <a:pt x="5779" y="5287"/>
                  <a:pt x="5563" y="4807"/>
                  <a:pt x="5935" y="4388"/>
                </a:cubicBezTo>
                <a:cubicBezTo>
                  <a:pt x="6057" y="4250"/>
                  <a:pt x="6238" y="4118"/>
                  <a:pt x="6198" y="3968"/>
                </a:cubicBezTo>
                <a:cubicBezTo>
                  <a:pt x="6150" y="3784"/>
                  <a:pt x="5844" y="3664"/>
                  <a:pt x="5525" y="3587"/>
                </a:cubicBezTo>
                <a:cubicBezTo>
                  <a:pt x="5195" y="3507"/>
                  <a:pt x="4819" y="3462"/>
                  <a:pt x="4413" y="3466"/>
                </a:cubicBezTo>
                <a:cubicBezTo>
                  <a:pt x="4267" y="3677"/>
                  <a:pt x="3723" y="3763"/>
                  <a:pt x="3333" y="3637"/>
                </a:cubicBezTo>
                <a:cubicBezTo>
                  <a:pt x="2996" y="3528"/>
                  <a:pt x="2960" y="3320"/>
                  <a:pt x="2740" y="3174"/>
                </a:cubicBezTo>
                <a:cubicBezTo>
                  <a:pt x="2563" y="3057"/>
                  <a:pt x="2281" y="2983"/>
                  <a:pt x="1973" y="2973"/>
                </a:cubicBezTo>
                <a:cubicBezTo>
                  <a:pt x="1780" y="2969"/>
                  <a:pt x="1598" y="2930"/>
                  <a:pt x="1466" y="2865"/>
                </a:cubicBezTo>
                <a:cubicBezTo>
                  <a:pt x="1086" y="2678"/>
                  <a:pt x="1239" y="2401"/>
                  <a:pt x="1208" y="2158"/>
                </a:cubicBezTo>
                <a:cubicBezTo>
                  <a:pt x="1180" y="1931"/>
                  <a:pt x="985" y="1714"/>
                  <a:pt x="651" y="1545"/>
                </a:cubicBezTo>
                <a:cubicBezTo>
                  <a:pt x="233" y="1492"/>
                  <a:pt x="-42" y="1305"/>
                  <a:pt x="5" y="1105"/>
                </a:cubicBezTo>
                <a:close/>
              </a:path>
            </a:pathLst>
          </a:custGeom>
          <a:solidFill>
            <a:srgbClr val="DA1F4C">
              <a:alpha val="69754"/>
            </a:srgbClr>
          </a:solidFill>
          <a:ln>
            <a:solidFill>
              <a:srgbClr val="000000">
                <a:alpha val="69754"/>
              </a:srgbClr>
            </a:solidFill>
            <a:miter lim="400000"/>
          </a:ln>
        </p:spPr>
        <p:txBody>
          <a:bodyPr lIns="50800" tIns="50800" rIns="50800" bIns="50800" anchor="ctr"/>
          <a:lstStyle/>
          <a:p>
            <a:endParaRPr/>
          </a:p>
        </p:txBody>
      </p:sp>
      <p:sp>
        <p:nvSpPr>
          <p:cNvPr id="671" name="楕円"/>
          <p:cNvSpPr/>
          <p:nvPr/>
        </p:nvSpPr>
        <p:spPr>
          <a:xfrm>
            <a:off x="19126297" y="9931027"/>
            <a:ext cx="987227" cy="1007447"/>
          </a:xfrm>
          <a:prstGeom prst="ellipse">
            <a:avLst/>
          </a:prstGeom>
          <a:solidFill>
            <a:schemeClr val="accent1">
              <a:alpha val="69910"/>
            </a:schemeClr>
          </a:solidFill>
          <a:ln>
            <a:solidFill>
              <a:srgbClr val="000000">
                <a:alpha val="69910"/>
              </a:srgb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72" name="円形"/>
          <p:cNvSpPr/>
          <p:nvPr/>
        </p:nvSpPr>
        <p:spPr>
          <a:xfrm>
            <a:off x="19510787" y="9241163"/>
            <a:ext cx="609039" cy="615524"/>
          </a:xfrm>
          <a:prstGeom prst="ellipse">
            <a:avLst/>
          </a:prstGeom>
          <a:solidFill>
            <a:srgbClr val="4C69F8">
              <a:alpha val="69910"/>
            </a:srgbClr>
          </a:solidFill>
          <a:ln>
            <a:solidFill>
              <a:srgbClr val="000000">
                <a:alpha val="69910"/>
              </a:srgb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73" name="全てのピクセルに対してクラス分類"/>
          <p:cNvSpPr txBox="1"/>
          <p:nvPr/>
        </p:nvSpPr>
        <p:spPr>
          <a:xfrm>
            <a:off x="1636481" y="12285564"/>
            <a:ext cx="614553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全てのピクセルに対してクラス分類</a:t>
            </a:r>
          </a:p>
        </p:txBody>
      </p:sp>
      <p:sp>
        <p:nvSpPr>
          <p:cNvPr id="674" name="全ての物体に対してクラス分類"/>
          <p:cNvSpPr txBox="1"/>
          <p:nvPr/>
        </p:nvSpPr>
        <p:spPr>
          <a:xfrm>
            <a:off x="10076442" y="12285564"/>
            <a:ext cx="540639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全ての物体に対してクラス分類</a:t>
            </a:r>
          </a:p>
        </p:txBody>
      </p:sp>
      <p:sp>
        <p:nvSpPr>
          <p:cNvPr id="675" name="ヒト"/>
          <p:cNvSpPr txBox="1"/>
          <p:nvPr/>
        </p:nvSpPr>
        <p:spPr>
          <a:xfrm>
            <a:off x="2023977" y="8047837"/>
            <a:ext cx="736601" cy="438151"/>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ヒト</a:t>
            </a:r>
          </a:p>
        </p:txBody>
      </p:sp>
      <p:sp>
        <p:nvSpPr>
          <p:cNvPr id="676" name="ヒト"/>
          <p:cNvSpPr txBox="1"/>
          <p:nvPr/>
        </p:nvSpPr>
        <p:spPr>
          <a:xfrm>
            <a:off x="4340947" y="7774975"/>
            <a:ext cx="736601" cy="438150"/>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ヒト</a:t>
            </a:r>
          </a:p>
        </p:txBody>
      </p:sp>
      <p:sp>
        <p:nvSpPr>
          <p:cNvPr id="677" name="ヒト"/>
          <p:cNvSpPr txBox="1"/>
          <p:nvPr/>
        </p:nvSpPr>
        <p:spPr>
          <a:xfrm>
            <a:off x="6657916" y="7527925"/>
            <a:ext cx="736601" cy="438150"/>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ヒト</a:t>
            </a:r>
          </a:p>
        </p:txBody>
      </p:sp>
      <p:sp>
        <p:nvSpPr>
          <p:cNvPr id="678" name="ボール"/>
          <p:cNvSpPr txBox="1"/>
          <p:nvPr/>
        </p:nvSpPr>
        <p:spPr>
          <a:xfrm>
            <a:off x="3504055" y="8880782"/>
            <a:ext cx="1019938" cy="438150"/>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ボール</a:t>
            </a:r>
          </a:p>
        </p:txBody>
      </p:sp>
      <p:sp>
        <p:nvSpPr>
          <p:cNvPr id="679" name="ボール"/>
          <p:cNvSpPr txBox="1"/>
          <p:nvPr/>
        </p:nvSpPr>
        <p:spPr>
          <a:xfrm>
            <a:off x="3278016" y="10854432"/>
            <a:ext cx="1019938" cy="438150"/>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ボール</a:t>
            </a:r>
          </a:p>
        </p:txBody>
      </p:sp>
      <p:sp>
        <p:nvSpPr>
          <p:cNvPr id="680" name="背景"/>
          <p:cNvSpPr txBox="1"/>
          <p:nvPr/>
        </p:nvSpPr>
        <p:spPr>
          <a:xfrm>
            <a:off x="5962179" y="10905243"/>
            <a:ext cx="736601" cy="438150"/>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背景</a:t>
            </a:r>
          </a:p>
        </p:txBody>
      </p:sp>
      <p:sp>
        <p:nvSpPr>
          <p:cNvPr id="681" name="ヒト1"/>
          <p:cNvSpPr txBox="1"/>
          <p:nvPr/>
        </p:nvSpPr>
        <p:spPr>
          <a:xfrm>
            <a:off x="9812652" y="8029075"/>
            <a:ext cx="944577" cy="438150"/>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ヒト1</a:t>
            </a:r>
          </a:p>
        </p:txBody>
      </p:sp>
      <p:sp>
        <p:nvSpPr>
          <p:cNvPr id="682" name="ヒト2"/>
          <p:cNvSpPr txBox="1"/>
          <p:nvPr/>
        </p:nvSpPr>
        <p:spPr>
          <a:xfrm>
            <a:off x="12129623" y="7756212"/>
            <a:ext cx="944576" cy="438151"/>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ヒト2</a:t>
            </a:r>
          </a:p>
        </p:txBody>
      </p:sp>
      <p:sp>
        <p:nvSpPr>
          <p:cNvPr id="683" name="ヒト3"/>
          <p:cNvSpPr txBox="1"/>
          <p:nvPr/>
        </p:nvSpPr>
        <p:spPr>
          <a:xfrm>
            <a:off x="14446592" y="7509162"/>
            <a:ext cx="944576" cy="438151"/>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ヒト3</a:t>
            </a:r>
          </a:p>
        </p:txBody>
      </p:sp>
      <p:sp>
        <p:nvSpPr>
          <p:cNvPr id="684" name="ボール1"/>
          <p:cNvSpPr txBox="1"/>
          <p:nvPr/>
        </p:nvSpPr>
        <p:spPr>
          <a:xfrm>
            <a:off x="11292731" y="8862019"/>
            <a:ext cx="1227914" cy="438151"/>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ボール1</a:t>
            </a:r>
          </a:p>
        </p:txBody>
      </p:sp>
      <p:sp>
        <p:nvSpPr>
          <p:cNvPr id="685" name="ボール2"/>
          <p:cNvSpPr txBox="1"/>
          <p:nvPr/>
        </p:nvSpPr>
        <p:spPr>
          <a:xfrm>
            <a:off x="11066692" y="10835669"/>
            <a:ext cx="1227914" cy="438151"/>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ボール2</a:t>
            </a:r>
          </a:p>
        </p:txBody>
      </p:sp>
      <p:sp>
        <p:nvSpPr>
          <p:cNvPr id="686" name="ヒト1"/>
          <p:cNvSpPr txBox="1"/>
          <p:nvPr/>
        </p:nvSpPr>
        <p:spPr>
          <a:xfrm>
            <a:off x="17721271" y="7989489"/>
            <a:ext cx="944576" cy="438150"/>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ヒト1</a:t>
            </a:r>
          </a:p>
        </p:txBody>
      </p:sp>
      <p:sp>
        <p:nvSpPr>
          <p:cNvPr id="687" name="ヒト2"/>
          <p:cNvSpPr txBox="1"/>
          <p:nvPr/>
        </p:nvSpPr>
        <p:spPr>
          <a:xfrm>
            <a:off x="20038241" y="7716626"/>
            <a:ext cx="944577" cy="438151"/>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ヒト2</a:t>
            </a:r>
          </a:p>
        </p:txBody>
      </p:sp>
      <p:sp>
        <p:nvSpPr>
          <p:cNvPr id="688" name="ヒト3"/>
          <p:cNvSpPr txBox="1"/>
          <p:nvPr/>
        </p:nvSpPr>
        <p:spPr>
          <a:xfrm>
            <a:off x="22355212" y="7469576"/>
            <a:ext cx="944576" cy="438151"/>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ヒト3</a:t>
            </a:r>
          </a:p>
        </p:txBody>
      </p:sp>
      <p:sp>
        <p:nvSpPr>
          <p:cNvPr id="689" name="ボール1"/>
          <p:cNvSpPr txBox="1"/>
          <p:nvPr/>
        </p:nvSpPr>
        <p:spPr>
          <a:xfrm>
            <a:off x="19201350" y="8822433"/>
            <a:ext cx="1227913" cy="438151"/>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ボール1</a:t>
            </a:r>
          </a:p>
        </p:txBody>
      </p:sp>
      <p:sp>
        <p:nvSpPr>
          <p:cNvPr id="690" name="ボール2"/>
          <p:cNvSpPr txBox="1"/>
          <p:nvPr/>
        </p:nvSpPr>
        <p:spPr>
          <a:xfrm>
            <a:off x="18975311" y="10796083"/>
            <a:ext cx="1227913" cy="438151"/>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ボール2</a:t>
            </a:r>
          </a:p>
        </p:txBody>
      </p:sp>
      <p:sp>
        <p:nvSpPr>
          <p:cNvPr id="691" name="背景"/>
          <p:cNvSpPr txBox="1"/>
          <p:nvPr/>
        </p:nvSpPr>
        <p:spPr>
          <a:xfrm>
            <a:off x="21581660" y="10905243"/>
            <a:ext cx="736601" cy="438150"/>
          </a:xfrm>
          <a:prstGeom prst="rect">
            <a:avLst/>
          </a:prstGeom>
          <a:ln w="381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FFFFFF"/>
                </a:solidFill>
              </a:defRPr>
            </a:lvl1pPr>
          </a:lstStyle>
          <a:p>
            <a:r>
              <a:t>背景</a:t>
            </a:r>
          </a:p>
        </p:txBody>
      </p:sp>
      <p:sp>
        <p:nvSpPr>
          <p:cNvPr id="692" name="セマンティックセグメンテーション…"/>
          <p:cNvSpPr txBox="1"/>
          <p:nvPr/>
        </p:nvSpPr>
        <p:spPr>
          <a:xfrm>
            <a:off x="17384378" y="11714064"/>
            <a:ext cx="6176011" cy="162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セマンティックセグメンテーション</a:t>
            </a:r>
          </a:p>
          <a:p>
            <a:r>
              <a:t>＋</a:t>
            </a:r>
          </a:p>
          <a:p>
            <a:r>
              <a:t>インスタンスセグメンテーション</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4" name="スクリーンショット 2024-01-17 13.50.23.png" descr="スクリーンショット 2024-01-17 13.50.23.png"/>
          <p:cNvPicPr>
            <a:picLocks noChangeAspect="1"/>
          </p:cNvPicPr>
          <p:nvPr/>
        </p:nvPicPr>
        <p:blipFill>
          <a:blip r:embed="rId2"/>
          <a:stretch>
            <a:fillRect/>
          </a:stretch>
        </p:blipFill>
        <p:spPr>
          <a:xfrm>
            <a:off x="13123614" y="8365635"/>
            <a:ext cx="5111863" cy="4907074"/>
          </a:xfrm>
          <a:prstGeom prst="rect">
            <a:avLst/>
          </a:prstGeom>
          <a:ln w="12700">
            <a:miter lim="400000"/>
          </a:ln>
        </p:spPr>
      </p:pic>
      <p:pic>
        <p:nvPicPr>
          <p:cNvPr id="695" name="スクリーンショット 2024-01-17 13.50.49.png" descr="スクリーンショット 2024-01-17 13.50.49.png"/>
          <p:cNvPicPr>
            <a:picLocks noChangeAspect="1"/>
          </p:cNvPicPr>
          <p:nvPr/>
        </p:nvPicPr>
        <p:blipFill>
          <a:blip r:embed="rId3"/>
          <a:stretch>
            <a:fillRect/>
          </a:stretch>
        </p:blipFill>
        <p:spPr>
          <a:xfrm>
            <a:off x="18466899" y="8351063"/>
            <a:ext cx="5011209" cy="4808262"/>
          </a:xfrm>
          <a:prstGeom prst="rect">
            <a:avLst/>
          </a:prstGeom>
          <a:ln w="12700">
            <a:miter lim="400000"/>
          </a:ln>
        </p:spPr>
      </p:pic>
      <p:sp>
        <p:nvSpPr>
          <p:cNvPr id="696"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697" name="セマンティックセグメンテーション(YOLOv8)"/>
          <p:cNvSpPr txBox="1"/>
          <p:nvPr/>
        </p:nvSpPr>
        <p:spPr>
          <a:xfrm>
            <a:off x="4243971" y="383956"/>
            <a:ext cx="15896058"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セマンティックセグメンテーション(YOLOv8)</a:t>
            </a:r>
          </a:p>
        </p:txBody>
      </p:sp>
      <p:pic>
        <p:nvPicPr>
          <p:cNvPr id="698" name="スクリーンショット 2024-01-25 2.26.19.png" descr="スクリーンショット 2024-01-25 2.26.19.png"/>
          <p:cNvPicPr>
            <a:picLocks noChangeAspect="1"/>
          </p:cNvPicPr>
          <p:nvPr/>
        </p:nvPicPr>
        <p:blipFill>
          <a:blip r:embed="rId4"/>
          <a:srcRect b="56590"/>
          <a:stretch>
            <a:fillRect/>
          </a:stretch>
        </p:blipFill>
        <p:spPr>
          <a:xfrm>
            <a:off x="1020202" y="8464629"/>
            <a:ext cx="4622801" cy="4581290"/>
          </a:xfrm>
          <a:prstGeom prst="rect">
            <a:avLst/>
          </a:prstGeom>
          <a:ln w="12700">
            <a:miter lim="400000"/>
          </a:ln>
        </p:spPr>
      </p:pic>
      <p:pic>
        <p:nvPicPr>
          <p:cNvPr id="699" name="スクリーンショット 2024-01-25 2.26.19.png" descr="スクリーンショット 2024-01-25 2.26.19.png"/>
          <p:cNvPicPr>
            <a:picLocks noChangeAspect="1"/>
          </p:cNvPicPr>
          <p:nvPr/>
        </p:nvPicPr>
        <p:blipFill>
          <a:blip r:embed="rId4"/>
          <a:srcRect t="55091"/>
          <a:stretch>
            <a:fillRect/>
          </a:stretch>
        </p:blipFill>
        <p:spPr>
          <a:xfrm>
            <a:off x="6020487" y="8284333"/>
            <a:ext cx="4622801" cy="4739517"/>
          </a:xfrm>
          <a:prstGeom prst="rect">
            <a:avLst/>
          </a:prstGeom>
          <a:ln w="12700">
            <a:miter lim="400000"/>
          </a:ln>
        </p:spPr>
      </p:pic>
      <p:sp>
        <p:nvSpPr>
          <p:cNvPr id="700" name="矢印"/>
          <p:cNvSpPr/>
          <p:nvPr/>
        </p:nvSpPr>
        <p:spPr>
          <a:xfrm>
            <a:off x="11419951" y="10019074"/>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701" name="スクリーンショット 2024-01-25 2.53.45.png" descr="スクリーンショット 2024-01-25 2.53.45.png"/>
          <p:cNvPicPr>
            <a:picLocks noChangeAspect="1"/>
          </p:cNvPicPr>
          <p:nvPr/>
        </p:nvPicPr>
        <p:blipFill>
          <a:blip r:embed="rId5"/>
          <a:stretch>
            <a:fillRect/>
          </a:stretch>
        </p:blipFill>
        <p:spPr>
          <a:xfrm>
            <a:off x="715199" y="2546001"/>
            <a:ext cx="10953695" cy="3617335"/>
          </a:xfrm>
          <a:prstGeom prst="rect">
            <a:avLst/>
          </a:prstGeom>
          <a:ln w="12700">
            <a:miter lim="400000"/>
          </a:ln>
        </p:spPr>
      </p:pic>
      <p:pic>
        <p:nvPicPr>
          <p:cNvPr id="702" name="スクリーンショット 2024-01-25 2.54.21.png" descr="スクリーンショット 2024-01-25 2.54.21.png"/>
          <p:cNvPicPr>
            <a:picLocks noChangeAspect="1"/>
          </p:cNvPicPr>
          <p:nvPr/>
        </p:nvPicPr>
        <p:blipFill>
          <a:blip r:embed="rId6"/>
          <a:stretch>
            <a:fillRect/>
          </a:stretch>
        </p:blipFill>
        <p:spPr>
          <a:xfrm>
            <a:off x="12277675" y="3181058"/>
            <a:ext cx="10953695" cy="234722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05" name="物体検出とセグメンテーション"/>
          <p:cNvSpPr txBox="1"/>
          <p:nvPr/>
        </p:nvSpPr>
        <p:spPr>
          <a:xfrm>
            <a:off x="6923468" y="383956"/>
            <a:ext cx="1053706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物体検出とセグメンテーション</a:t>
            </a:r>
          </a:p>
        </p:txBody>
      </p:sp>
      <p:pic>
        <p:nvPicPr>
          <p:cNvPr id="706" name="スクリーンショット 2024-01-23 18.47.40.png" descr="スクリーンショット 2024-01-23 18.47.40.png"/>
          <p:cNvPicPr>
            <a:picLocks noChangeAspect="1"/>
          </p:cNvPicPr>
          <p:nvPr/>
        </p:nvPicPr>
        <p:blipFill>
          <a:blip r:embed="rId2"/>
          <a:stretch>
            <a:fillRect/>
          </a:stretch>
        </p:blipFill>
        <p:spPr>
          <a:xfrm>
            <a:off x="14037450" y="5484479"/>
            <a:ext cx="9220201" cy="3810001"/>
          </a:xfrm>
          <a:prstGeom prst="rect">
            <a:avLst/>
          </a:prstGeom>
          <a:ln w="12700">
            <a:miter lim="400000"/>
          </a:ln>
        </p:spPr>
      </p:pic>
      <p:sp>
        <p:nvSpPr>
          <p:cNvPr id="707" name="切片(大腸がん)のセグメンテーション"/>
          <p:cNvSpPr txBox="1"/>
          <p:nvPr/>
        </p:nvSpPr>
        <p:spPr>
          <a:xfrm>
            <a:off x="14555381" y="4207513"/>
            <a:ext cx="8184338"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切片(大腸がん)のセグメンテーション</a:t>
            </a:r>
          </a:p>
        </p:txBody>
      </p:sp>
      <p:sp>
        <p:nvSpPr>
          <p:cNvPr id="708" name="J M Bokhorst, et al. Scientific Report(2023)"/>
          <p:cNvSpPr txBox="1"/>
          <p:nvPr/>
        </p:nvSpPr>
        <p:spPr>
          <a:xfrm>
            <a:off x="13613667" y="9839050"/>
            <a:ext cx="9018652"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J M Bokhorst, et al. Scientific Report(2023)</a:t>
            </a:r>
          </a:p>
        </p:txBody>
      </p:sp>
      <p:pic>
        <p:nvPicPr>
          <p:cNvPr id="709" name="スクリーンショット 2024-01-23 18.58.11.png" descr="スクリーンショット 2024-01-23 18.58.11.png"/>
          <p:cNvPicPr>
            <a:picLocks noChangeAspect="1"/>
          </p:cNvPicPr>
          <p:nvPr/>
        </p:nvPicPr>
        <p:blipFill>
          <a:blip r:embed="rId3"/>
          <a:stretch>
            <a:fillRect/>
          </a:stretch>
        </p:blipFill>
        <p:spPr>
          <a:xfrm>
            <a:off x="1863193" y="3653148"/>
            <a:ext cx="9601201" cy="8572501"/>
          </a:xfrm>
          <a:prstGeom prst="rect">
            <a:avLst/>
          </a:prstGeom>
          <a:ln w="12700">
            <a:miter lim="400000"/>
          </a:ln>
        </p:spPr>
      </p:pic>
      <p:sp>
        <p:nvSpPr>
          <p:cNvPr id="710" name="Huayu Ye, et al. BMC Oral Health(2023)"/>
          <p:cNvSpPr txBox="1"/>
          <p:nvPr/>
        </p:nvSpPr>
        <p:spPr>
          <a:xfrm>
            <a:off x="2576235" y="12324437"/>
            <a:ext cx="817511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Huayu Ye, et al. BMC Oral Health(2023)</a:t>
            </a:r>
          </a:p>
        </p:txBody>
      </p:sp>
      <p:sp>
        <p:nvSpPr>
          <p:cNvPr id="711" name="セファログラム(矯正歯科)でのキーポイント検出"/>
          <p:cNvSpPr txBox="1"/>
          <p:nvPr/>
        </p:nvSpPr>
        <p:spPr>
          <a:xfrm>
            <a:off x="1523433" y="3036835"/>
            <a:ext cx="9787510"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セファログラム(矯正歯科)でのキーポイント検出</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14" name="3次元画像"/>
          <p:cNvSpPr txBox="1"/>
          <p:nvPr/>
        </p:nvSpPr>
        <p:spPr>
          <a:xfrm>
            <a:off x="10369499" y="383956"/>
            <a:ext cx="3645002"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3次元画像</a:t>
            </a:r>
          </a:p>
        </p:txBody>
      </p:sp>
      <p:pic>
        <p:nvPicPr>
          <p:cNvPr id="715" name="スクリーンショット 2024-01-25 2.56.28.png" descr="スクリーンショット 2024-01-25 2.56.28.png"/>
          <p:cNvPicPr>
            <a:picLocks noChangeAspect="1"/>
          </p:cNvPicPr>
          <p:nvPr/>
        </p:nvPicPr>
        <p:blipFill>
          <a:blip r:embed="rId2"/>
          <a:stretch>
            <a:fillRect/>
          </a:stretch>
        </p:blipFill>
        <p:spPr>
          <a:xfrm>
            <a:off x="1391735" y="2386611"/>
            <a:ext cx="10849897" cy="8444577"/>
          </a:xfrm>
          <a:prstGeom prst="rect">
            <a:avLst/>
          </a:prstGeom>
          <a:ln w="12700">
            <a:miter lim="400000"/>
          </a:ln>
        </p:spPr>
      </p:pic>
      <p:pic>
        <p:nvPicPr>
          <p:cNvPr id="716" name="スクリーンショット 2024-01-25 2.56.51.png" descr="スクリーンショット 2024-01-25 2.56.51.png"/>
          <p:cNvPicPr>
            <a:picLocks noChangeAspect="1"/>
          </p:cNvPicPr>
          <p:nvPr/>
        </p:nvPicPr>
        <p:blipFill>
          <a:blip r:embed="rId3"/>
          <a:stretch>
            <a:fillRect/>
          </a:stretch>
        </p:blipFill>
        <p:spPr>
          <a:xfrm>
            <a:off x="13325771" y="2386611"/>
            <a:ext cx="8133109" cy="8757731"/>
          </a:xfrm>
          <a:prstGeom prst="rect">
            <a:avLst/>
          </a:prstGeom>
          <a:ln w="12700">
            <a:miter lim="400000"/>
          </a:ln>
        </p:spPr>
      </p:pic>
      <p:sp>
        <p:nvSpPr>
          <p:cNvPr id="717" name="CT画像をセグメンテーションした後に3次元画像として構築"/>
          <p:cNvSpPr txBox="1"/>
          <p:nvPr/>
        </p:nvSpPr>
        <p:spPr>
          <a:xfrm>
            <a:off x="4054614" y="12289747"/>
            <a:ext cx="16274772"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700"/>
            </a:lvl1pPr>
          </a:lstStyle>
          <a:p>
            <a:r>
              <a:t>CT画像をセグメンテーションした後に3次元画像として構築</a:t>
            </a:r>
          </a:p>
        </p:txBody>
      </p:sp>
      <p:sp>
        <p:nvSpPr>
          <p:cNvPr id="718" name="Xiangrong Zhou, et al. MEDICAL PHYSICS(2017)"/>
          <p:cNvSpPr txBox="1"/>
          <p:nvPr/>
        </p:nvSpPr>
        <p:spPr>
          <a:xfrm>
            <a:off x="12491268" y="11216913"/>
            <a:ext cx="11407407"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atin typeface="+mn-lt"/>
                <a:ea typeface="+mn-ea"/>
                <a:cs typeface="+mn-cs"/>
                <a:sym typeface="ヒラギノ角ゴ ProN W3"/>
              </a:defRPr>
            </a:lvl1pPr>
          </a:lstStyle>
          <a:p>
            <a:r>
              <a:t>Xiangrong Zhou, et al. MEDICAL PHYSICS(2017)</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応用後半の自然言語処理&amp;生成AIについて"/>
          <p:cNvSpPr txBox="1"/>
          <p:nvPr/>
        </p:nvSpPr>
        <p:spPr>
          <a:xfrm>
            <a:off x="5042351" y="6106196"/>
            <a:ext cx="14299299"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lvl1pPr>
          </a:lstStyle>
          <a:p>
            <a:r>
              <a:t>応用後半の自然言語処理&amp;生成AIについて</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ChatGPTで急速にAIが身近になった"/>
          <p:cNvSpPr txBox="1"/>
          <p:nvPr/>
        </p:nvSpPr>
        <p:spPr>
          <a:xfrm>
            <a:off x="7321391" y="2237499"/>
            <a:ext cx="9741218"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ChatGPTで急速にAIが身近になった</a:t>
            </a:r>
          </a:p>
        </p:txBody>
      </p:sp>
      <p:sp>
        <p:nvSpPr>
          <p:cNvPr id="723" name="生成AI は ChatGPTだけではない"/>
          <p:cNvSpPr txBox="1"/>
          <p:nvPr/>
        </p:nvSpPr>
        <p:spPr>
          <a:xfrm>
            <a:off x="6826196" y="12369768"/>
            <a:ext cx="9963786"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生成AI は ChatGPTだけではない</a:t>
            </a:r>
          </a:p>
        </p:txBody>
      </p:sp>
      <p:sp>
        <p:nvSpPr>
          <p:cNvPr id="724"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25" name="生成AIについて"/>
          <p:cNvSpPr txBox="1"/>
          <p:nvPr/>
        </p:nvSpPr>
        <p:spPr>
          <a:xfrm>
            <a:off x="9485699" y="383956"/>
            <a:ext cx="5412602"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生成AIについて</a:t>
            </a:r>
          </a:p>
        </p:txBody>
      </p:sp>
      <p:pic>
        <p:nvPicPr>
          <p:cNvPr id="726" name="スクリーンショット 2024-01-24 18.27.50.png" descr="スクリーンショット 2024-01-24 18.27.50.png"/>
          <p:cNvPicPr>
            <a:picLocks noChangeAspect="1"/>
          </p:cNvPicPr>
          <p:nvPr/>
        </p:nvPicPr>
        <p:blipFill>
          <a:blip r:embed="rId2"/>
          <a:stretch>
            <a:fillRect/>
          </a:stretch>
        </p:blipFill>
        <p:spPr>
          <a:xfrm>
            <a:off x="2994947" y="3362463"/>
            <a:ext cx="16264797" cy="8561790"/>
          </a:xfrm>
          <a:prstGeom prst="rect">
            <a:avLst/>
          </a:prstGeom>
          <a:ln w="25400">
            <a:solidFill>
              <a:srgbClr val="000000"/>
            </a:solidFill>
            <a:miter lim="400000"/>
          </a:ln>
        </p:spPr>
      </p:pic>
      <p:sp>
        <p:nvSpPr>
          <p:cNvPr id="727" name="強烈な汎用AI"/>
          <p:cNvSpPr txBox="1"/>
          <p:nvPr/>
        </p:nvSpPr>
        <p:spPr>
          <a:xfrm>
            <a:off x="19913282" y="6229623"/>
            <a:ext cx="2903678"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強烈な汎用AI</a:t>
            </a:r>
          </a:p>
        </p:txBody>
      </p:sp>
      <p:sp>
        <p:nvSpPr>
          <p:cNvPr id="728" name="優れたUI"/>
          <p:cNvSpPr txBox="1"/>
          <p:nvPr/>
        </p:nvSpPr>
        <p:spPr>
          <a:xfrm>
            <a:off x="20590024" y="7952076"/>
            <a:ext cx="199887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優れたUI</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31" name="生成AIとその応用"/>
          <p:cNvSpPr txBox="1"/>
          <p:nvPr/>
        </p:nvSpPr>
        <p:spPr>
          <a:xfrm>
            <a:off x="9099810" y="383956"/>
            <a:ext cx="618438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生成AIとその応用</a:t>
            </a:r>
          </a:p>
        </p:txBody>
      </p:sp>
      <p:sp>
        <p:nvSpPr>
          <p:cNvPr id="732" name="ChatGPTは生成AIの1つのアプリケーションに過ぎない"/>
          <p:cNvSpPr txBox="1"/>
          <p:nvPr/>
        </p:nvSpPr>
        <p:spPr>
          <a:xfrm>
            <a:off x="3695928" y="2324646"/>
            <a:ext cx="16992144"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ChatGPTは生成AIの1つのアプリケーションに過ぎない</a:t>
            </a:r>
          </a:p>
        </p:txBody>
      </p:sp>
      <p:sp>
        <p:nvSpPr>
          <p:cNvPr id="733" name="生成AI"/>
          <p:cNvSpPr txBox="1"/>
          <p:nvPr/>
        </p:nvSpPr>
        <p:spPr>
          <a:xfrm>
            <a:off x="11169973" y="3803526"/>
            <a:ext cx="2044054" cy="730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a:lvl1pPr>
          </a:lstStyle>
          <a:p>
            <a:r>
              <a:t>生成AI</a:t>
            </a:r>
          </a:p>
        </p:txBody>
      </p:sp>
      <p:sp>
        <p:nvSpPr>
          <p:cNvPr id="734" name="テキスト生成AI…"/>
          <p:cNvSpPr txBox="1"/>
          <p:nvPr/>
        </p:nvSpPr>
        <p:spPr>
          <a:xfrm>
            <a:off x="1157389" y="6045084"/>
            <a:ext cx="3691129" cy="441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テキスト生成AI</a:t>
            </a:r>
          </a:p>
          <a:p>
            <a:pPr algn="l">
              <a:defRPr sz="4000"/>
            </a:pPr>
            <a:r>
              <a:t>・ChatGPT</a:t>
            </a:r>
          </a:p>
          <a:p>
            <a:pPr algn="l">
              <a:defRPr sz="4000"/>
            </a:pPr>
            <a:r>
              <a:t>・Bing AI</a:t>
            </a:r>
          </a:p>
          <a:p>
            <a:pPr algn="l">
              <a:defRPr sz="4000"/>
            </a:pPr>
            <a:r>
              <a:t>・Bard</a:t>
            </a:r>
          </a:p>
          <a:p>
            <a:pPr algn="l">
              <a:defRPr sz="4000"/>
            </a:pPr>
            <a:r>
              <a:t>・Notion AI</a:t>
            </a:r>
          </a:p>
          <a:p>
            <a:pPr algn="l">
              <a:defRPr sz="4000"/>
            </a:pPr>
            <a:r>
              <a:t>・Claude2</a:t>
            </a:r>
          </a:p>
        </p:txBody>
      </p:sp>
      <p:sp>
        <p:nvSpPr>
          <p:cNvPr id="735" name="画像生成AI…"/>
          <p:cNvSpPr txBox="1"/>
          <p:nvPr/>
        </p:nvSpPr>
        <p:spPr>
          <a:xfrm>
            <a:off x="6002659" y="6148597"/>
            <a:ext cx="4954017"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画像生成AI</a:t>
            </a:r>
          </a:p>
          <a:p>
            <a:pPr algn="l">
              <a:defRPr sz="4000"/>
            </a:pPr>
            <a:r>
              <a:t>・Stable Diffusion</a:t>
            </a:r>
          </a:p>
          <a:p>
            <a:pPr algn="l">
              <a:defRPr sz="4000"/>
            </a:pPr>
            <a:r>
              <a:t>・DALL-E</a:t>
            </a:r>
          </a:p>
          <a:p>
            <a:pPr algn="l">
              <a:defRPr sz="4000"/>
            </a:pPr>
            <a:r>
              <a:t>・Midjourney</a:t>
            </a:r>
          </a:p>
        </p:txBody>
      </p:sp>
      <p:sp>
        <p:nvSpPr>
          <p:cNvPr id="736" name="動画生成AI…"/>
          <p:cNvSpPr txBox="1"/>
          <p:nvPr/>
        </p:nvSpPr>
        <p:spPr>
          <a:xfrm>
            <a:off x="14844879" y="6148597"/>
            <a:ext cx="4488689"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動画生成AI</a:t>
            </a:r>
          </a:p>
          <a:p>
            <a:pPr algn="l">
              <a:defRPr sz="4000"/>
            </a:pPr>
            <a:r>
              <a:t>・Imagen Video</a:t>
            </a:r>
          </a:p>
          <a:p>
            <a:pPr algn="l">
              <a:defRPr sz="4000"/>
            </a:pPr>
            <a:r>
              <a:t>・Make-A-Video</a:t>
            </a:r>
          </a:p>
          <a:p>
            <a:pPr algn="l">
              <a:defRPr sz="4000"/>
            </a:pPr>
            <a:r>
              <a:t>・Gen-2</a:t>
            </a:r>
          </a:p>
        </p:txBody>
      </p:sp>
      <p:sp>
        <p:nvSpPr>
          <p:cNvPr id="737" name="音楽生成AI…"/>
          <p:cNvSpPr txBox="1"/>
          <p:nvPr/>
        </p:nvSpPr>
        <p:spPr>
          <a:xfrm>
            <a:off x="11075971" y="6148597"/>
            <a:ext cx="3339085"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音楽生成AI</a:t>
            </a:r>
          </a:p>
          <a:p>
            <a:pPr algn="l">
              <a:defRPr sz="4000"/>
            </a:pPr>
            <a:r>
              <a:t>・MusicLM</a:t>
            </a:r>
          </a:p>
          <a:p>
            <a:pPr algn="l">
              <a:defRPr sz="4000"/>
            </a:pPr>
            <a:r>
              <a:t>・MugicGen</a:t>
            </a:r>
          </a:p>
          <a:p>
            <a:pPr algn="l">
              <a:defRPr sz="4000"/>
            </a:pPr>
            <a:r>
              <a:t>・WavTool</a:t>
            </a:r>
          </a:p>
        </p:txBody>
      </p:sp>
      <p:sp>
        <p:nvSpPr>
          <p:cNvPr id="738" name="UI/Webサイト…"/>
          <p:cNvSpPr txBox="1"/>
          <p:nvPr/>
        </p:nvSpPr>
        <p:spPr>
          <a:xfrm>
            <a:off x="19468470" y="6148597"/>
            <a:ext cx="3692145"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UI/Webサイト</a:t>
            </a:r>
          </a:p>
          <a:p>
            <a:pPr algn="l">
              <a:defRPr sz="4000"/>
            </a:pPr>
            <a:r>
              <a:t>生成AI</a:t>
            </a:r>
          </a:p>
          <a:p>
            <a:pPr algn="l">
              <a:defRPr sz="4000"/>
            </a:pPr>
            <a:r>
              <a:t>・Galileo AI</a:t>
            </a:r>
          </a:p>
          <a:p>
            <a:pPr algn="l">
              <a:defRPr sz="4000"/>
            </a:pPr>
            <a:r>
              <a:t>・Uizard</a:t>
            </a:r>
          </a:p>
        </p:txBody>
      </p:sp>
      <p:sp>
        <p:nvSpPr>
          <p:cNvPr id="739" name="代表的なサービス"/>
          <p:cNvSpPr txBox="1"/>
          <p:nvPr/>
        </p:nvSpPr>
        <p:spPr>
          <a:xfrm>
            <a:off x="2931937" y="3890489"/>
            <a:ext cx="5118101" cy="7556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a:lvl1pPr>
          </a:lstStyle>
          <a:p>
            <a:r>
              <a:t>代表的なサービス</a:t>
            </a:r>
          </a:p>
        </p:txBody>
      </p:sp>
      <p:sp>
        <p:nvSpPr>
          <p:cNvPr id="740" name="線"/>
          <p:cNvSpPr/>
          <p:nvPr/>
        </p:nvSpPr>
        <p:spPr>
          <a:xfrm>
            <a:off x="2847312" y="5447631"/>
            <a:ext cx="18184588" cy="1"/>
          </a:xfrm>
          <a:prstGeom prst="line">
            <a:avLst/>
          </a:prstGeom>
          <a:ln w="25400">
            <a:solidFill>
              <a:srgbClr val="000000"/>
            </a:solidFill>
            <a:miter lim="400000"/>
          </a:ln>
        </p:spPr>
        <p:txBody>
          <a:bodyPr lIns="50800" tIns="50800" rIns="50800" bIns="50800" anchor="ctr"/>
          <a:lstStyle/>
          <a:p>
            <a:endParaRPr/>
          </a:p>
        </p:txBody>
      </p:sp>
      <p:sp>
        <p:nvSpPr>
          <p:cNvPr id="741" name="線"/>
          <p:cNvSpPr/>
          <p:nvPr/>
        </p:nvSpPr>
        <p:spPr>
          <a:xfrm flipV="1">
            <a:off x="12359492" y="4808835"/>
            <a:ext cx="1" cy="1064703"/>
          </a:xfrm>
          <a:prstGeom prst="line">
            <a:avLst/>
          </a:prstGeom>
          <a:ln w="25400">
            <a:solidFill>
              <a:srgbClr val="000000"/>
            </a:solidFill>
            <a:miter lim="400000"/>
          </a:ln>
        </p:spPr>
        <p:txBody>
          <a:bodyPr lIns="50800" tIns="50800" rIns="50800" bIns="50800" anchor="ctr"/>
          <a:lstStyle/>
          <a:p>
            <a:endParaRPr/>
          </a:p>
        </p:txBody>
      </p:sp>
      <p:sp>
        <p:nvSpPr>
          <p:cNvPr id="742" name="線"/>
          <p:cNvSpPr/>
          <p:nvPr/>
        </p:nvSpPr>
        <p:spPr>
          <a:xfrm flipV="1">
            <a:off x="7438630" y="5449982"/>
            <a:ext cx="1" cy="351038"/>
          </a:xfrm>
          <a:prstGeom prst="line">
            <a:avLst/>
          </a:prstGeom>
          <a:ln w="25400">
            <a:solidFill>
              <a:srgbClr val="000000"/>
            </a:solidFill>
            <a:miter lim="400000"/>
          </a:ln>
        </p:spPr>
        <p:txBody>
          <a:bodyPr lIns="50800" tIns="50800" rIns="50800" bIns="50800" anchor="ctr"/>
          <a:lstStyle/>
          <a:p>
            <a:endParaRPr/>
          </a:p>
        </p:txBody>
      </p:sp>
      <p:sp>
        <p:nvSpPr>
          <p:cNvPr id="743" name="線"/>
          <p:cNvSpPr/>
          <p:nvPr/>
        </p:nvSpPr>
        <p:spPr>
          <a:xfrm flipV="1">
            <a:off x="2857513" y="5449982"/>
            <a:ext cx="1" cy="351038"/>
          </a:xfrm>
          <a:prstGeom prst="line">
            <a:avLst/>
          </a:prstGeom>
          <a:ln w="25400">
            <a:solidFill>
              <a:srgbClr val="000000"/>
            </a:solidFill>
            <a:miter lim="400000"/>
          </a:ln>
        </p:spPr>
        <p:txBody>
          <a:bodyPr lIns="50800" tIns="50800" rIns="50800" bIns="50800" anchor="ctr"/>
          <a:lstStyle/>
          <a:p>
            <a:endParaRPr/>
          </a:p>
        </p:txBody>
      </p:sp>
      <p:sp>
        <p:nvSpPr>
          <p:cNvPr id="744" name="線"/>
          <p:cNvSpPr/>
          <p:nvPr/>
        </p:nvSpPr>
        <p:spPr>
          <a:xfrm flipV="1">
            <a:off x="16406778" y="5449982"/>
            <a:ext cx="1" cy="351038"/>
          </a:xfrm>
          <a:prstGeom prst="line">
            <a:avLst/>
          </a:prstGeom>
          <a:ln w="25400">
            <a:solidFill>
              <a:srgbClr val="000000"/>
            </a:solidFill>
            <a:miter lim="400000"/>
          </a:ln>
        </p:spPr>
        <p:txBody>
          <a:bodyPr lIns="50800" tIns="50800" rIns="50800" bIns="50800" anchor="ctr"/>
          <a:lstStyle/>
          <a:p>
            <a:endParaRPr/>
          </a:p>
        </p:txBody>
      </p:sp>
      <p:sp>
        <p:nvSpPr>
          <p:cNvPr id="745" name="線"/>
          <p:cNvSpPr/>
          <p:nvPr/>
        </p:nvSpPr>
        <p:spPr>
          <a:xfrm flipV="1">
            <a:off x="21021633" y="5449982"/>
            <a:ext cx="1" cy="351038"/>
          </a:xfrm>
          <a:prstGeom prst="line">
            <a:avLst/>
          </a:prstGeom>
          <a:ln w="25400">
            <a:solidFill>
              <a:srgbClr val="000000"/>
            </a:solidFill>
            <a:miter lim="400000"/>
          </a:ln>
        </p:spPr>
        <p:txBody>
          <a:bodyPr lIns="50800" tIns="50800" rIns="50800" bIns="50800" anchor="ctr"/>
          <a:lstStyle/>
          <a:p>
            <a:endParaRPr/>
          </a:p>
        </p:txBody>
      </p:sp>
      <p:sp>
        <p:nvSpPr>
          <p:cNvPr id="746" name="参考文献4)より"/>
          <p:cNvSpPr txBox="1"/>
          <p:nvPr/>
        </p:nvSpPr>
        <p:spPr>
          <a:xfrm>
            <a:off x="19449420" y="10596495"/>
            <a:ext cx="3730245"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参考文献4)より</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四角形"/>
          <p:cNvSpPr/>
          <p:nvPr/>
        </p:nvSpPr>
        <p:spPr>
          <a:xfrm>
            <a:off x="-32605" y="-15356"/>
            <a:ext cx="24449211" cy="1858536"/>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0" name="画像認識(Computer Vision)"/>
          <p:cNvSpPr txBox="1"/>
          <p:nvPr/>
        </p:nvSpPr>
        <p:spPr>
          <a:xfrm>
            <a:off x="6955688" y="485287"/>
            <a:ext cx="1047262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画像認識(Computer Vision)</a:t>
            </a:r>
          </a:p>
        </p:txBody>
      </p:sp>
      <p:sp>
        <p:nvSpPr>
          <p:cNvPr id="131" name="Computer Vision : コンピュータが画像やビデオから情報を抽出し解析するための技術や科学の分野"/>
          <p:cNvSpPr txBox="1"/>
          <p:nvPr/>
        </p:nvSpPr>
        <p:spPr>
          <a:xfrm>
            <a:off x="464057" y="2373221"/>
            <a:ext cx="2345588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Computer Vision : コンピュータが画像やビデオから情報を抽出し解析するための技術や科学の分野</a:t>
            </a:r>
          </a:p>
        </p:txBody>
      </p:sp>
      <p:sp>
        <p:nvSpPr>
          <p:cNvPr id="132" name="画像分類は深層学習でのCVの代表例"/>
          <p:cNvSpPr txBox="1"/>
          <p:nvPr/>
        </p:nvSpPr>
        <p:spPr>
          <a:xfrm>
            <a:off x="2735060" y="10997946"/>
            <a:ext cx="853541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画像分類は深層学習でのCVの代表例</a:t>
            </a:r>
          </a:p>
        </p:txBody>
      </p:sp>
      <p:sp>
        <p:nvSpPr>
          <p:cNvPr id="133" name="数多くの代表的なネットワークが存在する(CNN(畳み込みとプーリング)が多い)"/>
          <p:cNvSpPr txBox="1"/>
          <p:nvPr/>
        </p:nvSpPr>
        <p:spPr>
          <a:xfrm>
            <a:off x="2761798" y="11869785"/>
            <a:ext cx="1839671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数多くの代表的なネットワークが存在する(CNN(畳み込みとプーリング)が多い)</a:t>
            </a:r>
          </a:p>
        </p:txBody>
      </p:sp>
      <p:pic>
        <p:nvPicPr>
          <p:cNvPr id="134" name="スクリーンショット 2024-01-24 18.14.00.png" descr="スクリーンショット 2024-01-24 18.14.00.png"/>
          <p:cNvPicPr>
            <a:picLocks noChangeAspect="1"/>
          </p:cNvPicPr>
          <p:nvPr/>
        </p:nvPicPr>
        <p:blipFill>
          <a:blip r:embed="rId2"/>
          <a:stretch>
            <a:fillRect/>
          </a:stretch>
        </p:blipFill>
        <p:spPr>
          <a:xfrm>
            <a:off x="1631420" y="4221783"/>
            <a:ext cx="20638281" cy="6409040"/>
          </a:xfrm>
          <a:prstGeom prst="rect">
            <a:avLst/>
          </a:prstGeom>
          <a:ln w="12700">
            <a:miter lim="400000"/>
          </a:ln>
        </p:spPr>
      </p:pic>
      <p:sp>
        <p:nvSpPr>
          <p:cNvPr id="135" name="MLP、CNNでの画像分類(その一枚の画像が何かを分類)"/>
          <p:cNvSpPr txBox="1"/>
          <p:nvPr/>
        </p:nvSpPr>
        <p:spPr>
          <a:xfrm>
            <a:off x="5635497" y="3512863"/>
            <a:ext cx="13113005"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MLP、CNNでの画像分類(その一枚の画像が何かを分類)</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これらの生成AIは基本的にテキスト→テキスト"/>
          <p:cNvSpPr txBox="1"/>
          <p:nvPr/>
        </p:nvSpPr>
        <p:spPr>
          <a:xfrm>
            <a:off x="6405988" y="12474793"/>
            <a:ext cx="11572025"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これらの生成AIは基本的にテキスト→テキスト</a:t>
            </a:r>
          </a:p>
        </p:txBody>
      </p:sp>
      <p:sp>
        <p:nvSpPr>
          <p:cNvPr id="749" name="ChatGPT : 対話型アプリケーション"/>
          <p:cNvSpPr txBox="1"/>
          <p:nvPr/>
        </p:nvSpPr>
        <p:spPr>
          <a:xfrm>
            <a:off x="14950875" y="4116439"/>
            <a:ext cx="8799577"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ChatGPT : 対話型アプリケーション</a:t>
            </a:r>
          </a:p>
        </p:txBody>
      </p:sp>
      <p:sp>
        <p:nvSpPr>
          <p:cNvPr id="750"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51" name="ChatGPTとGPT3.5, GPT4の関係"/>
          <p:cNvSpPr txBox="1"/>
          <p:nvPr/>
        </p:nvSpPr>
        <p:spPr>
          <a:xfrm>
            <a:off x="6075635" y="383956"/>
            <a:ext cx="1223273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ChatGPTとGPT3.5, GPT4の関係</a:t>
            </a:r>
          </a:p>
        </p:txBody>
      </p:sp>
      <p:pic>
        <p:nvPicPr>
          <p:cNvPr id="752" name="スクリーンショット 2024-01-24 18.27.50.png" descr="スクリーンショット 2024-01-24 18.27.50.png"/>
          <p:cNvPicPr>
            <a:picLocks noChangeAspect="1"/>
          </p:cNvPicPr>
          <p:nvPr/>
        </p:nvPicPr>
        <p:blipFill>
          <a:blip r:embed="rId2"/>
          <a:stretch>
            <a:fillRect/>
          </a:stretch>
        </p:blipFill>
        <p:spPr>
          <a:xfrm>
            <a:off x="15403416" y="5453927"/>
            <a:ext cx="7894496" cy="4155663"/>
          </a:xfrm>
          <a:prstGeom prst="rect">
            <a:avLst/>
          </a:prstGeom>
          <a:ln w="25400">
            <a:solidFill>
              <a:srgbClr val="000000"/>
            </a:solidFill>
            <a:miter lim="400000"/>
          </a:ln>
        </p:spPr>
      </p:pic>
      <p:sp>
        <p:nvSpPr>
          <p:cNvPr id="753" name="GPT3.5, GPT4 : 大規模言語モデル"/>
          <p:cNvSpPr txBox="1"/>
          <p:nvPr/>
        </p:nvSpPr>
        <p:spPr>
          <a:xfrm>
            <a:off x="2558544" y="2473171"/>
            <a:ext cx="860952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GPT3.5, GPT4 : 大規模言語モデル</a:t>
            </a:r>
          </a:p>
        </p:txBody>
      </p:sp>
      <p:sp>
        <p:nvSpPr>
          <p:cNvPr id="754" name="矢印"/>
          <p:cNvSpPr/>
          <p:nvPr/>
        </p:nvSpPr>
        <p:spPr>
          <a:xfrm>
            <a:off x="11432364" y="6771361"/>
            <a:ext cx="2485872"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55" name="アプリとして…"/>
          <p:cNvSpPr txBox="1"/>
          <p:nvPr/>
        </p:nvSpPr>
        <p:spPr>
          <a:xfrm>
            <a:off x="10626325" y="5245617"/>
            <a:ext cx="3743580"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アプリとして</a:t>
            </a:r>
          </a:p>
          <a:p>
            <a:pPr>
              <a:defRPr sz="4100"/>
            </a:pPr>
            <a:r>
              <a:t>使いやすく実装</a:t>
            </a:r>
          </a:p>
        </p:txBody>
      </p:sp>
      <p:pic>
        <p:nvPicPr>
          <p:cNvPr id="756" name="スクリーンショット 2023-10-25 7.55.39.png" descr="スクリーンショット 2023-10-25 7.55.39.png"/>
          <p:cNvPicPr>
            <a:picLocks noChangeAspect="1"/>
          </p:cNvPicPr>
          <p:nvPr/>
        </p:nvPicPr>
        <p:blipFill>
          <a:blip r:embed="rId3"/>
          <a:srcRect b="6642"/>
          <a:stretch>
            <a:fillRect/>
          </a:stretch>
        </p:blipFill>
        <p:spPr>
          <a:xfrm>
            <a:off x="4518169" y="4346486"/>
            <a:ext cx="4690230" cy="6119901"/>
          </a:xfrm>
          <a:prstGeom prst="rect">
            <a:avLst/>
          </a:prstGeom>
          <a:ln w="25400">
            <a:solidFill>
              <a:srgbClr val="000000"/>
            </a:solidFill>
            <a:custDash>
              <a:ds d="600000" sp="600000"/>
            </a:custDash>
            <a:miter lim="400000"/>
          </a:ln>
        </p:spPr>
      </p:pic>
      <p:sp>
        <p:nvSpPr>
          <p:cNvPr id="757" name="大量の…"/>
          <p:cNvSpPr txBox="1"/>
          <p:nvPr/>
        </p:nvSpPr>
        <p:spPr>
          <a:xfrm>
            <a:off x="474616" y="6698368"/>
            <a:ext cx="2165859"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大量の</a:t>
            </a:r>
          </a:p>
          <a:p>
            <a:pPr>
              <a:defRPr sz="4100"/>
            </a:pPr>
            <a:r>
              <a:t>テキスト</a:t>
            </a:r>
          </a:p>
        </p:txBody>
      </p:sp>
      <p:sp>
        <p:nvSpPr>
          <p:cNvPr id="758" name="矢印"/>
          <p:cNvSpPr/>
          <p:nvPr/>
        </p:nvSpPr>
        <p:spPr>
          <a:xfrm>
            <a:off x="2782710" y="7022123"/>
            <a:ext cx="1337382" cy="1019271"/>
          </a:xfrm>
          <a:prstGeom prst="rightArrow">
            <a:avLst>
              <a:gd name="adj1" fmla="val 32000"/>
              <a:gd name="adj2" fmla="val 66874"/>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59" name="角丸四角形"/>
          <p:cNvSpPr/>
          <p:nvPr/>
        </p:nvSpPr>
        <p:spPr>
          <a:xfrm>
            <a:off x="4974734" y="6417955"/>
            <a:ext cx="1921510" cy="3951499"/>
          </a:xfrm>
          <a:prstGeom prst="roundRect">
            <a:avLst>
              <a:gd name="adj" fmla="val 15000"/>
            </a:avLst>
          </a:prstGeom>
          <a:solidFill>
            <a:srgbClr val="000000">
              <a:alpha val="53570"/>
            </a:srgb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60" name="(不適切な表現に…"/>
          <p:cNvSpPr txBox="1"/>
          <p:nvPr/>
        </p:nvSpPr>
        <p:spPr>
          <a:xfrm>
            <a:off x="10512813" y="8044933"/>
            <a:ext cx="3970605" cy="220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(不適切な表現に</a:t>
            </a:r>
          </a:p>
          <a:p>
            <a:pPr>
              <a:defRPr sz="4100"/>
            </a:pPr>
            <a:r>
              <a:t>ならないように</a:t>
            </a:r>
          </a:p>
          <a:p>
            <a:pPr>
              <a:defRPr sz="4100"/>
            </a:pPr>
            <a:r>
              <a:t>さらに微調整)</a:t>
            </a:r>
          </a:p>
        </p:txBody>
      </p:sp>
      <p:sp>
        <p:nvSpPr>
          <p:cNvPr id="761" name="Transformer"/>
          <p:cNvSpPr txBox="1"/>
          <p:nvPr/>
        </p:nvSpPr>
        <p:spPr>
          <a:xfrm>
            <a:off x="5038638" y="3689994"/>
            <a:ext cx="3649333"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Transformer</a:t>
            </a:r>
          </a:p>
        </p:txBody>
      </p:sp>
      <p:sp>
        <p:nvSpPr>
          <p:cNvPr id="762" name="decoder部分を改変"/>
          <p:cNvSpPr txBox="1"/>
          <p:nvPr/>
        </p:nvSpPr>
        <p:spPr>
          <a:xfrm>
            <a:off x="4339338" y="10494142"/>
            <a:ext cx="5047933"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decoder部分を改変</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これらはテキスト生成のチャットサービス"/>
          <p:cNvSpPr txBox="1"/>
          <p:nvPr/>
        </p:nvSpPr>
        <p:spPr>
          <a:xfrm>
            <a:off x="6974204" y="12474793"/>
            <a:ext cx="10435591"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これらはテキスト生成のチャットサービス</a:t>
            </a:r>
          </a:p>
        </p:txBody>
      </p:sp>
      <p:sp>
        <p:nvSpPr>
          <p:cNvPr id="765" name="Bing、Bard、Claude2"/>
          <p:cNvSpPr txBox="1"/>
          <p:nvPr/>
        </p:nvSpPr>
        <p:spPr>
          <a:xfrm>
            <a:off x="8683028" y="2122282"/>
            <a:ext cx="6052364"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Bing、Bard、Claude2</a:t>
            </a:r>
          </a:p>
        </p:txBody>
      </p:sp>
      <p:sp>
        <p:nvSpPr>
          <p:cNvPr id="766"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67" name="ChatGPTのライバル達"/>
          <p:cNvSpPr txBox="1"/>
          <p:nvPr/>
        </p:nvSpPr>
        <p:spPr>
          <a:xfrm>
            <a:off x="8139582" y="383956"/>
            <a:ext cx="8104836"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ChatGPTのライバル達</a:t>
            </a:r>
          </a:p>
        </p:txBody>
      </p:sp>
      <p:pic>
        <p:nvPicPr>
          <p:cNvPr id="768" name="スクリーンショット 2024-01-24 2.44.38.png" descr="スクリーンショット 2024-01-24 2.44.38.png"/>
          <p:cNvPicPr>
            <a:picLocks noChangeAspect="1"/>
          </p:cNvPicPr>
          <p:nvPr/>
        </p:nvPicPr>
        <p:blipFill>
          <a:blip r:embed="rId2"/>
          <a:stretch>
            <a:fillRect/>
          </a:stretch>
        </p:blipFill>
        <p:spPr>
          <a:xfrm>
            <a:off x="467892" y="4255145"/>
            <a:ext cx="6753422" cy="5280426"/>
          </a:xfrm>
          <a:prstGeom prst="rect">
            <a:avLst/>
          </a:prstGeom>
          <a:ln w="25400">
            <a:solidFill>
              <a:srgbClr val="000000"/>
            </a:solidFill>
            <a:miter lim="400000"/>
          </a:ln>
        </p:spPr>
      </p:pic>
      <p:pic>
        <p:nvPicPr>
          <p:cNvPr id="769" name="スクリーンショット 2024-01-24 2.45.37.png" descr="スクリーンショット 2024-01-24 2.45.37.png"/>
          <p:cNvPicPr>
            <a:picLocks noChangeAspect="1"/>
          </p:cNvPicPr>
          <p:nvPr/>
        </p:nvPicPr>
        <p:blipFill>
          <a:blip r:embed="rId3"/>
          <a:stretch>
            <a:fillRect/>
          </a:stretch>
        </p:blipFill>
        <p:spPr>
          <a:xfrm>
            <a:off x="7711222" y="4229050"/>
            <a:ext cx="7995977" cy="5257900"/>
          </a:xfrm>
          <a:prstGeom prst="rect">
            <a:avLst/>
          </a:prstGeom>
          <a:ln w="25400">
            <a:solidFill>
              <a:srgbClr val="000000"/>
            </a:solidFill>
            <a:miter lim="400000"/>
          </a:ln>
        </p:spPr>
      </p:pic>
      <p:pic>
        <p:nvPicPr>
          <p:cNvPr id="770" name="スクリーンショット 2024-01-24 2.47.35.png" descr="スクリーンショット 2024-01-24 2.47.35.png"/>
          <p:cNvPicPr>
            <a:picLocks noChangeAspect="1"/>
          </p:cNvPicPr>
          <p:nvPr/>
        </p:nvPicPr>
        <p:blipFill>
          <a:blip r:embed="rId4"/>
          <a:stretch>
            <a:fillRect/>
          </a:stretch>
        </p:blipFill>
        <p:spPr>
          <a:xfrm>
            <a:off x="16197107" y="4218028"/>
            <a:ext cx="7661551" cy="4942937"/>
          </a:xfrm>
          <a:prstGeom prst="rect">
            <a:avLst/>
          </a:prstGeom>
          <a:ln w="25400">
            <a:solidFill>
              <a:srgbClr val="000000"/>
            </a:solidFill>
            <a:miter lim="400000"/>
          </a:ln>
        </p:spPr>
      </p:pic>
      <p:sp>
        <p:nvSpPr>
          <p:cNvPr id="771" name="BingAI (Copilot)"/>
          <p:cNvSpPr txBox="1"/>
          <p:nvPr/>
        </p:nvSpPr>
        <p:spPr>
          <a:xfrm>
            <a:off x="1586714" y="3370239"/>
            <a:ext cx="451577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BingAI (Copilot)</a:t>
            </a:r>
          </a:p>
        </p:txBody>
      </p:sp>
      <p:sp>
        <p:nvSpPr>
          <p:cNvPr id="772" name="LLM：GPT4"/>
          <p:cNvSpPr txBox="1"/>
          <p:nvPr/>
        </p:nvSpPr>
        <p:spPr>
          <a:xfrm>
            <a:off x="2174584" y="9791827"/>
            <a:ext cx="334003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LLM：GPT4</a:t>
            </a:r>
          </a:p>
        </p:txBody>
      </p:sp>
      <p:sp>
        <p:nvSpPr>
          <p:cNvPr id="773" name="LLM：LaMDA, PaLM2"/>
          <p:cNvSpPr txBox="1"/>
          <p:nvPr/>
        </p:nvSpPr>
        <p:spPr>
          <a:xfrm>
            <a:off x="8673395" y="9791827"/>
            <a:ext cx="6071630"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LLM：LaMDA, PaLM2</a:t>
            </a:r>
          </a:p>
        </p:txBody>
      </p:sp>
      <p:sp>
        <p:nvSpPr>
          <p:cNvPr id="774" name="Bard"/>
          <p:cNvSpPr txBox="1"/>
          <p:nvPr/>
        </p:nvSpPr>
        <p:spPr>
          <a:xfrm>
            <a:off x="10807383" y="3370239"/>
            <a:ext cx="1461352"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Bard</a:t>
            </a:r>
          </a:p>
        </p:txBody>
      </p:sp>
      <p:sp>
        <p:nvSpPr>
          <p:cNvPr id="775" name="Claude2"/>
          <p:cNvSpPr txBox="1"/>
          <p:nvPr/>
        </p:nvSpPr>
        <p:spPr>
          <a:xfrm>
            <a:off x="18818161" y="3370239"/>
            <a:ext cx="2419440"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Claude2</a:t>
            </a:r>
          </a:p>
        </p:txBody>
      </p:sp>
      <p:sp>
        <p:nvSpPr>
          <p:cNvPr id="776" name="会社：Google"/>
          <p:cNvSpPr txBox="1"/>
          <p:nvPr/>
        </p:nvSpPr>
        <p:spPr>
          <a:xfrm>
            <a:off x="9899904" y="10672896"/>
            <a:ext cx="3618612"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会社：Google</a:t>
            </a:r>
          </a:p>
        </p:txBody>
      </p:sp>
      <p:sp>
        <p:nvSpPr>
          <p:cNvPr id="777" name="会社：Microsoft"/>
          <p:cNvSpPr txBox="1"/>
          <p:nvPr/>
        </p:nvSpPr>
        <p:spPr>
          <a:xfrm>
            <a:off x="1647636" y="10664033"/>
            <a:ext cx="4393934"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会社：Microsoft</a:t>
            </a:r>
          </a:p>
        </p:txBody>
      </p:sp>
      <p:sp>
        <p:nvSpPr>
          <p:cNvPr id="778" name="LLM：Claude2.1"/>
          <p:cNvSpPr txBox="1"/>
          <p:nvPr/>
        </p:nvSpPr>
        <p:spPr>
          <a:xfrm>
            <a:off x="17710372" y="9791827"/>
            <a:ext cx="4635019"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LLM：Claude2.1</a:t>
            </a:r>
          </a:p>
        </p:txBody>
      </p:sp>
      <p:sp>
        <p:nvSpPr>
          <p:cNvPr id="779" name="会社：Anthoropic"/>
          <p:cNvSpPr txBox="1"/>
          <p:nvPr/>
        </p:nvSpPr>
        <p:spPr>
          <a:xfrm>
            <a:off x="17621333" y="10672896"/>
            <a:ext cx="4813097"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会社：Anthoropic</a:t>
            </a:r>
          </a:p>
        </p:txBody>
      </p:sp>
      <p:sp>
        <p:nvSpPr>
          <p:cNvPr id="780" name="LLM:大規模言語モデル"/>
          <p:cNvSpPr txBox="1"/>
          <p:nvPr/>
        </p:nvSpPr>
        <p:spPr>
          <a:xfrm>
            <a:off x="17971609" y="2109582"/>
            <a:ext cx="5844529"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LLM:大規模言語モデル</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3" name="ChatGPTなどのテキスト生成AIで出来ること"/>
          <p:cNvSpPr txBox="1"/>
          <p:nvPr/>
        </p:nvSpPr>
        <p:spPr>
          <a:xfrm>
            <a:off x="4347749" y="383956"/>
            <a:ext cx="15688502"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ChatGPTなどのテキスト生成AIで出来ること</a:t>
            </a:r>
          </a:p>
        </p:txBody>
      </p:sp>
      <p:pic>
        <p:nvPicPr>
          <p:cNvPr id="784" name="スクリーンショット 2024-01-24 2.59.07.png" descr="スクリーンショット 2024-01-24 2.59.07.png"/>
          <p:cNvPicPr>
            <a:picLocks noChangeAspect="1"/>
          </p:cNvPicPr>
          <p:nvPr/>
        </p:nvPicPr>
        <p:blipFill>
          <a:blip r:embed="rId2"/>
          <a:stretch>
            <a:fillRect/>
          </a:stretch>
        </p:blipFill>
        <p:spPr>
          <a:xfrm>
            <a:off x="2409991" y="2053434"/>
            <a:ext cx="19564018" cy="9609132"/>
          </a:xfrm>
          <a:prstGeom prst="rect">
            <a:avLst/>
          </a:prstGeom>
          <a:ln w="12700">
            <a:miter lim="400000"/>
          </a:ln>
        </p:spPr>
      </p:pic>
      <p:sp>
        <p:nvSpPr>
          <p:cNvPr id="785" name="基本的に使用者に対して優しい対応をするように調整されている"/>
          <p:cNvSpPr txBox="1"/>
          <p:nvPr/>
        </p:nvSpPr>
        <p:spPr>
          <a:xfrm>
            <a:off x="2772346" y="12338269"/>
            <a:ext cx="18839308" cy="755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100"/>
            </a:lvl1pPr>
          </a:lstStyle>
          <a:p>
            <a:r>
              <a:t>基本的に使用者に対して優しい対応をするように調整されている</a:t>
            </a:r>
          </a:p>
        </p:txBody>
      </p:sp>
      <p:sp>
        <p:nvSpPr>
          <p:cNvPr id="786" name="四角形"/>
          <p:cNvSpPr/>
          <p:nvPr/>
        </p:nvSpPr>
        <p:spPr>
          <a:xfrm>
            <a:off x="2781903" y="8347829"/>
            <a:ext cx="3349200" cy="857251"/>
          </a:xfrm>
          <a:prstGeom prst="rect">
            <a:avLst/>
          </a:prstGeom>
          <a:ln w="76200">
            <a:solidFill>
              <a:schemeClr val="accent4">
                <a:hueOff val="366961"/>
                <a:satOff val="4172"/>
                <a:lumOff val="11129"/>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四角形"/>
          <p:cNvSpPr/>
          <p:nvPr/>
        </p:nvSpPr>
        <p:spPr>
          <a:xfrm>
            <a:off x="-32605" y="-15356"/>
            <a:ext cx="24449211" cy="1730210"/>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89" name="Meta(旧facebook)"/>
          <p:cNvSpPr txBox="1"/>
          <p:nvPr/>
        </p:nvSpPr>
        <p:spPr>
          <a:xfrm>
            <a:off x="8608377" y="430649"/>
            <a:ext cx="7167246"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Meta(旧facebook)</a:t>
            </a:r>
          </a:p>
        </p:txBody>
      </p:sp>
      <p:sp>
        <p:nvSpPr>
          <p:cNvPr id="790" name="GAFA"/>
          <p:cNvSpPr txBox="1"/>
          <p:nvPr/>
        </p:nvSpPr>
        <p:spPr>
          <a:xfrm>
            <a:off x="2150178" y="430649"/>
            <a:ext cx="2309369"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800">
                <a:solidFill>
                  <a:srgbClr val="FFFFFF"/>
                </a:solidFill>
              </a:defRPr>
            </a:pPr>
            <a:r>
              <a:t>GA</a:t>
            </a:r>
            <a:r>
              <a:rPr>
                <a:solidFill>
                  <a:schemeClr val="accent2">
                    <a:hueOff val="-85259"/>
                    <a:satOff val="14347"/>
                    <a:lumOff val="22373"/>
                  </a:schemeClr>
                </a:solidFill>
              </a:rPr>
              <a:t>F</a:t>
            </a:r>
            <a:r>
              <a:t>A</a:t>
            </a:r>
          </a:p>
        </p:txBody>
      </p:sp>
      <p:sp>
        <p:nvSpPr>
          <p:cNvPr id="791" name="2022/11/15(ChatGPT公開の2週後)対話型AI「Galactica」のデモをWebサイトで公開…"/>
          <p:cNvSpPr txBox="1"/>
          <p:nvPr/>
        </p:nvSpPr>
        <p:spPr>
          <a:xfrm>
            <a:off x="702319" y="2408038"/>
            <a:ext cx="21683778" cy="1429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2022/11/15(ChatGPT公開の2週後)対話型AI「Galactica」のデモをWebサイトで公開</a:t>
            </a:r>
          </a:p>
          <a:p>
            <a:pPr algn="l">
              <a:defRPr sz="4100"/>
            </a:pPr>
            <a:r>
              <a:t>　　　　　　　→</a:t>
            </a:r>
            <a:r>
              <a:rPr u="sng"/>
              <a:t>ヘイト表現など不適切な回答でSNSで炎上</a:t>
            </a:r>
            <a:r>
              <a:t>→3日で公開中止</a:t>
            </a:r>
          </a:p>
        </p:txBody>
      </p:sp>
      <p:sp>
        <p:nvSpPr>
          <p:cNvPr id="792" name="(2022/8月に「BlenderBot3」(チャットボット)を公開したが、差別発言などで炎上)"/>
          <p:cNvSpPr txBox="1"/>
          <p:nvPr/>
        </p:nvSpPr>
        <p:spPr>
          <a:xfrm>
            <a:off x="1630099" y="4523781"/>
            <a:ext cx="20653312" cy="641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(2022/8月に「BlenderBot3」(チャットボット)を公開したが、</a:t>
            </a:r>
            <a:r>
              <a:rPr u="sng"/>
              <a:t>差別発言などで炎上</a:t>
            </a:r>
            <a:r>
              <a:t>)</a:t>
            </a:r>
          </a:p>
        </p:txBody>
      </p:sp>
      <p:sp>
        <p:nvSpPr>
          <p:cNvPr id="793" name="「Galactica」は一般公開は中止したが、システムに対するフィードバックを得ることが…"/>
          <p:cNvSpPr txBox="1"/>
          <p:nvPr/>
        </p:nvSpPr>
        <p:spPr>
          <a:xfrm>
            <a:off x="1553816" y="6149975"/>
            <a:ext cx="20805878"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「Galactica」は一般公開は中止したが、システムに対するフィードバックを得ることが</a:t>
            </a:r>
          </a:p>
          <a:p>
            <a:pPr algn="l">
              <a:defRPr sz="4100"/>
            </a:pPr>
            <a:r>
              <a:t>短所を克服する最善の方法であるとして、研究者向けには公開を継続</a:t>
            </a:r>
          </a:p>
        </p:txBody>
      </p:sp>
      <p:sp>
        <p:nvSpPr>
          <p:cNvPr id="794" name="参考文献4)より"/>
          <p:cNvSpPr txBox="1"/>
          <p:nvPr/>
        </p:nvSpPr>
        <p:spPr>
          <a:xfrm>
            <a:off x="19449420" y="10596495"/>
            <a:ext cx="3730245"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参考文献4)より</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四角形"/>
          <p:cNvSpPr/>
          <p:nvPr/>
        </p:nvSpPr>
        <p:spPr>
          <a:xfrm>
            <a:off x="-32605" y="-15356"/>
            <a:ext cx="24449211" cy="1730210"/>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797" name="Anthoropic"/>
          <p:cNvSpPr txBox="1"/>
          <p:nvPr/>
        </p:nvSpPr>
        <p:spPr>
          <a:xfrm>
            <a:off x="9916210" y="430649"/>
            <a:ext cx="455158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Anthoropic</a:t>
            </a:r>
          </a:p>
        </p:txBody>
      </p:sp>
      <p:sp>
        <p:nvSpPr>
          <p:cNvPr id="798" name="生成AIスタートアップ企業…"/>
          <p:cNvSpPr txBox="1"/>
          <p:nvPr/>
        </p:nvSpPr>
        <p:spPr>
          <a:xfrm>
            <a:off x="1394854" y="3122290"/>
            <a:ext cx="13773824" cy="2990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生成AIスタートアップ企業</a:t>
            </a:r>
          </a:p>
          <a:p>
            <a:pPr algn="l">
              <a:defRPr sz="4100"/>
            </a:pPr>
            <a:r>
              <a:t>2021年にOpenAIの元従業員6人で起業</a:t>
            </a:r>
          </a:p>
          <a:p>
            <a:pPr algn="l">
              <a:defRPr sz="4100"/>
            </a:pPr>
            <a:r>
              <a:t>CEOのアモディ兄弟はOpenAIで安全性などの研究に従事</a:t>
            </a:r>
          </a:p>
          <a:p>
            <a:pPr algn="l">
              <a:defRPr sz="4100"/>
            </a:pPr>
            <a:r>
              <a:t>Googleが約3億ドル出資し、株式約10%を取得</a:t>
            </a:r>
          </a:p>
        </p:txBody>
      </p:sp>
      <p:sp>
        <p:nvSpPr>
          <p:cNvPr id="799" name="2023/3月 「Claude」を一般公開…"/>
          <p:cNvSpPr txBox="1"/>
          <p:nvPr/>
        </p:nvSpPr>
        <p:spPr>
          <a:xfrm>
            <a:off x="1458401" y="7520576"/>
            <a:ext cx="19152656" cy="4565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2023/3月　「Claude」を一般公開</a:t>
            </a:r>
          </a:p>
          <a:p>
            <a:pPr algn="l">
              <a:defRPr sz="4100"/>
            </a:pPr>
            <a:r>
              <a:t>→</a:t>
            </a:r>
            <a:r>
              <a:rPr u="sng"/>
              <a:t>ヘイト表現などを生成する可能性が低いという評価</a:t>
            </a:r>
          </a:p>
          <a:p>
            <a:pPr algn="l">
              <a:defRPr sz="4100"/>
            </a:pPr>
            <a:r>
              <a:t>2023/5月　最大入力可能トークン数9000トークン→10万トークンに拡張</a:t>
            </a:r>
          </a:p>
          <a:p>
            <a:pPr algn="l">
              <a:defRPr sz="4100"/>
            </a:pPr>
            <a:r>
              <a:t> 10万トークン=約7万5000字の英語の文章に相当</a:t>
            </a:r>
          </a:p>
          <a:p>
            <a:pPr algn="l">
              <a:defRPr sz="4100"/>
            </a:pPr>
            <a:r>
              <a:t> (GPT-4では最大3万2768トークン)</a:t>
            </a:r>
          </a:p>
          <a:p>
            <a:pPr algn="l">
              <a:defRPr sz="4100"/>
            </a:pPr>
            <a:r>
              <a:t>一般的な人間は10万トークンの文章を読むのに約5時間ほど→Claudeは1分以内</a:t>
            </a:r>
          </a:p>
        </p:txBody>
      </p:sp>
      <p:pic>
        <p:nvPicPr>
          <p:cNvPr id="800" name="スクリーンショット 2024-01-24 2.47.35.png" descr="スクリーンショット 2024-01-24 2.47.35.png"/>
          <p:cNvPicPr>
            <a:picLocks noChangeAspect="1"/>
          </p:cNvPicPr>
          <p:nvPr/>
        </p:nvPicPr>
        <p:blipFill>
          <a:blip r:embed="rId2"/>
          <a:stretch>
            <a:fillRect/>
          </a:stretch>
        </p:blipFill>
        <p:spPr>
          <a:xfrm>
            <a:off x="16167727" y="2807795"/>
            <a:ext cx="7661552" cy="4942937"/>
          </a:xfrm>
          <a:prstGeom prst="rect">
            <a:avLst/>
          </a:prstGeom>
          <a:ln w="25400">
            <a:solidFill>
              <a:srgbClr val="000000"/>
            </a:solidFill>
            <a:miter lim="400000"/>
          </a:ln>
        </p:spPr>
      </p:pic>
      <p:sp>
        <p:nvSpPr>
          <p:cNvPr id="801" name="参考文献4)より"/>
          <p:cNvSpPr txBox="1"/>
          <p:nvPr/>
        </p:nvSpPr>
        <p:spPr>
          <a:xfrm>
            <a:off x="20264854" y="12763219"/>
            <a:ext cx="373024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参考文献4)より</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四角形"/>
          <p:cNvSpPr/>
          <p:nvPr/>
        </p:nvSpPr>
        <p:spPr>
          <a:xfrm>
            <a:off x="-32605" y="-15356"/>
            <a:ext cx="24449211" cy="1730210"/>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04" name="オープンソースのLLM"/>
          <p:cNvSpPr txBox="1"/>
          <p:nvPr/>
        </p:nvSpPr>
        <p:spPr>
          <a:xfrm>
            <a:off x="8200627" y="430649"/>
            <a:ext cx="7541438"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オープンソースのLLM</a:t>
            </a:r>
          </a:p>
        </p:txBody>
      </p:sp>
      <p:sp>
        <p:nvSpPr>
          <p:cNvPr id="805" name="オープンソースのLLMも多数存在…"/>
          <p:cNvSpPr txBox="1"/>
          <p:nvPr/>
        </p:nvSpPr>
        <p:spPr>
          <a:xfrm>
            <a:off x="3523850" y="9627078"/>
            <a:ext cx="19312510" cy="379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オープンソースのLLMも多数存在</a:t>
            </a:r>
          </a:p>
          <a:p>
            <a:pPr algn="l">
              <a:defRPr sz="4100"/>
            </a:pPr>
            <a:r>
              <a:t>商用利用可能であれば学習済みモデルをファインチューニングして特定のタスクに</a:t>
            </a:r>
          </a:p>
          <a:p>
            <a:pPr algn="l">
              <a:defRPr sz="4100"/>
            </a:pPr>
            <a:r>
              <a:t>特化させることが可能</a:t>
            </a:r>
          </a:p>
          <a:p>
            <a:pPr algn="l">
              <a:defRPr sz="4100"/>
            </a:pPr>
            <a:r>
              <a:t>ヘイト表現などの出力調整はされていないことが多いの注意が必要</a:t>
            </a:r>
          </a:p>
          <a:p>
            <a:pPr algn="l">
              <a:defRPr sz="4100"/>
            </a:pPr>
            <a:r>
              <a:t>(ex </a:t>
            </a:r>
            <a:r>
              <a:rPr u="sng"/>
              <a:t>LLamaベースの「Alpaca」は安全性の問題から1週間で公開停止</a:t>
            </a:r>
            <a:r>
              <a:t>)</a:t>
            </a:r>
          </a:p>
        </p:txBody>
      </p:sp>
      <p:graphicFrame>
        <p:nvGraphicFramePr>
          <p:cNvPr id="806" name="表1"/>
          <p:cNvGraphicFramePr/>
          <p:nvPr/>
        </p:nvGraphicFramePr>
        <p:xfrm>
          <a:off x="1322748" y="1816829"/>
          <a:ext cx="21738504" cy="7395779"/>
        </p:xfrm>
        <a:graphic>
          <a:graphicData uri="http://schemas.openxmlformats.org/drawingml/2006/table">
            <a:tbl>
              <a:tblPr firstRow="1" firstCol="1" bandRow="1">
                <a:tableStyleId>{4C3C2611-4C71-4FC5-86AE-919BDF0F9419}</a:tableStyleId>
              </a:tblPr>
              <a:tblGrid>
                <a:gridCol w="4779283">
                  <a:extLst>
                    <a:ext uri="{9D8B030D-6E8A-4147-A177-3AD203B41FA5}">
                      <a16:colId xmlns:a16="http://schemas.microsoft.com/office/drawing/2014/main" val="20000"/>
                    </a:ext>
                  </a:extLst>
                </a:gridCol>
                <a:gridCol w="7107867">
                  <a:extLst>
                    <a:ext uri="{9D8B030D-6E8A-4147-A177-3AD203B41FA5}">
                      <a16:colId xmlns:a16="http://schemas.microsoft.com/office/drawing/2014/main" val="20001"/>
                    </a:ext>
                  </a:extLst>
                </a:gridCol>
                <a:gridCol w="7211216">
                  <a:extLst>
                    <a:ext uri="{9D8B030D-6E8A-4147-A177-3AD203B41FA5}">
                      <a16:colId xmlns:a16="http://schemas.microsoft.com/office/drawing/2014/main" val="20002"/>
                    </a:ext>
                  </a:extLst>
                </a:gridCol>
                <a:gridCol w="2640136">
                  <a:extLst>
                    <a:ext uri="{9D8B030D-6E8A-4147-A177-3AD203B41FA5}">
                      <a16:colId xmlns:a16="http://schemas.microsoft.com/office/drawing/2014/main" val="20003"/>
                    </a:ext>
                  </a:extLst>
                </a:gridCol>
              </a:tblGrid>
              <a:tr h="739577">
                <a:tc>
                  <a:txBody>
                    <a:bodyPr/>
                    <a:lstStyle/>
                    <a:p>
                      <a:pPr defTabSz="914400">
                        <a:defRPr sz="1800" b="0">
                          <a:solidFill>
                            <a:srgbClr val="000000"/>
                          </a:solidFill>
                        </a:defRPr>
                      </a:pPr>
                      <a:r>
                        <a:rPr sz="3200">
                          <a:solidFill>
                            <a:srgbClr val="FFFFFF"/>
                          </a:solidFill>
                          <a:sym typeface="ヒラギノ角ゴ ProN W6"/>
                        </a:rPr>
                        <a:t>モデル名</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開発元</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パラメータ数</a:t>
                      </a:r>
                    </a:p>
                  </a:txBody>
                  <a:tcPr marL="50800" marR="50800" marT="50800" marB="50800" anchor="ctr" horzOverflow="overflow"/>
                </a:tc>
                <a:tc>
                  <a:txBody>
                    <a:bodyPr/>
                    <a:lstStyle/>
                    <a:p>
                      <a:pPr defTabSz="914400">
                        <a:defRPr sz="1800" b="0">
                          <a:solidFill>
                            <a:srgbClr val="000000"/>
                          </a:solidFill>
                        </a:defRPr>
                      </a:pPr>
                      <a:r>
                        <a:rPr sz="3200">
                          <a:solidFill>
                            <a:srgbClr val="FFFFFF"/>
                          </a:solidFill>
                          <a:sym typeface="ヒラギノ角ゴ ProN W6"/>
                        </a:rPr>
                        <a:t>商用利用</a:t>
                      </a:r>
                    </a:p>
                  </a:txBody>
                  <a:tcPr marL="50800" marR="50800" marT="50800" marB="50800" anchor="ctr" horzOverflow="overflow"/>
                </a:tc>
                <a:extLst>
                  <a:ext uri="{0D108BD9-81ED-4DB2-BD59-A6C34878D82A}">
                    <a16:rowId xmlns:a16="http://schemas.microsoft.com/office/drawing/2014/main" val="10000"/>
                  </a:ext>
                </a:extLst>
              </a:tr>
              <a:tr h="739577">
                <a:tc>
                  <a:txBody>
                    <a:bodyPr/>
                    <a:lstStyle/>
                    <a:p>
                      <a:pPr defTabSz="914400">
                        <a:defRPr sz="1800" b="0">
                          <a:solidFill>
                            <a:srgbClr val="000000"/>
                          </a:solidFill>
                        </a:defRPr>
                      </a:pPr>
                      <a:r>
                        <a:rPr sz="3200">
                          <a:solidFill>
                            <a:srgbClr val="FFFFFF"/>
                          </a:solidFill>
                          <a:sym typeface="ヒラギノ角ゴ ProN W6"/>
                        </a:rPr>
                        <a:t>HuggingChat</a:t>
                      </a:r>
                    </a:p>
                  </a:txBody>
                  <a:tcPr marL="50800" marR="50800" marT="50800" marB="50800" anchor="ctr" horzOverflow="overflow"/>
                </a:tc>
                <a:tc>
                  <a:txBody>
                    <a:bodyPr/>
                    <a:lstStyle/>
                    <a:p>
                      <a:pPr defTabSz="914400">
                        <a:defRPr sz="1800"/>
                      </a:pPr>
                      <a:r>
                        <a:rPr sz="3200">
                          <a:sym typeface="ヒラギノ角ゴ ProN W3"/>
                        </a:rPr>
                        <a:t>HuggingFace</a:t>
                      </a:r>
                    </a:p>
                  </a:txBody>
                  <a:tcPr marL="50800" marR="50800" marT="50800" marB="50800" anchor="ctr" horzOverflow="overflow"/>
                </a:tc>
                <a:tc>
                  <a:txBody>
                    <a:bodyPr/>
                    <a:lstStyle/>
                    <a:p>
                      <a:pPr defTabSz="914400">
                        <a:defRPr sz="1800"/>
                      </a:pPr>
                      <a:r>
                        <a:rPr sz="3200">
                          <a:sym typeface="ヒラギノ角ゴ ProN W3"/>
                        </a:rPr>
                        <a:t>300億</a:t>
                      </a:r>
                    </a:p>
                  </a:txBody>
                  <a:tcPr marL="50800" marR="50800" marT="50800" marB="50800" anchor="ctr" horzOverflow="overflow"/>
                </a:tc>
                <a:tc>
                  <a:txBody>
                    <a:bodyPr/>
                    <a:lstStyle/>
                    <a:p>
                      <a:pPr defTabSz="914400">
                        <a:defRPr sz="1800"/>
                      </a:pPr>
                      <a:r>
                        <a:rPr sz="3200">
                          <a:sym typeface="ヒラギノ角ゴ ProN W3"/>
                        </a:rPr>
                        <a:t>不可</a:t>
                      </a:r>
                    </a:p>
                  </a:txBody>
                  <a:tcPr marL="50800" marR="50800" marT="50800" marB="50800" anchor="ctr" horzOverflow="overflow"/>
                </a:tc>
                <a:extLst>
                  <a:ext uri="{0D108BD9-81ED-4DB2-BD59-A6C34878D82A}">
                    <a16:rowId xmlns:a16="http://schemas.microsoft.com/office/drawing/2014/main" val="10001"/>
                  </a:ext>
                </a:extLst>
              </a:tr>
              <a:tr h="739577">
                <a:tc>
                  <a:txBody>
                    <a:bodyPr/>
                    <a:lstStyle/>
                    <a:p>
                      <a:pPr defTabSz="914400">
                        <a:defRPr sz="1800" b="0">
                          <a:solidFill>
                            <a:srgbClr val="000000"/>
                          </a:solidFill>
                        </a:defRPr>
                      </a:pPr>
                      <a:r>
                        <a:rPr sz="3200">
                          <a:solidFill>
                            <a:srgbClr val="FFFFFF"/>
                          </a:solidFill>
                          <a:sym typeface="ヒラギノ角ゴ ProN W6"/>
                        </a:rPr>
                        <a:t>StableLM</a:t>
                      </a:r>
                    </a:p>
                  </a:txBody>
                  <a:tcPr marL="50800" marR="50800" marT="50800" marB="50800" anchor="ctr" horzOverflow="overflow"/>
                </a:tc>
                <a:tc>
                  <a:txBody>
                    <a:bodyPr/>
                    <a:lstStyle/>
                    <a:p>
                      <a:pPr defTabSz="914400">
                        <a:defRPr sz="1800"/>
                      </a:pPr>
                      <a:r>
                        <a:rPr sz="3200">
                          <a:sym typeface="ヒラギノ角ゴ ProN W3"/>
                        </a:rPr>
                        <a:t>Stability AI</a:t>
                      </a:r>
                    </a:p>
                  </a:txBody>
                  <a:tcPr marL="50800" marR="50800" marT="50800" marB="50800" anchor="ctr" horzOverflow="overflow"/>
                </a:tc>
                <a:tc>
                  <a:txBody>
                    <a:bodyPr/>
                    <a:lstStyle/>
                    <a:p>
                      <a:pPr defTabSz="914400">
                        <a:defRPr sz="1800"/>
                      </a:pPr>
                      <a:r>
                        <a:rPr sz="3200">
                          <a:sym typeface="ヒラギノ角ゴ ProN W3"/>
                        </a:rPr>
                        <a:t>30億、70億、(150億、650億)</a:t>
                      </a:r>
                    </a:p>
                  </a:txBody>
                  <a:tcPr marL="50800" marR="50800" marT="50800" marB="50800" anchor="ctr" horzOverflow="overflow"/>
                </a:tc>
                <a:tc>
                  <a:txBody>
                    <a:bodyPr/>
                    <a:lstStyle/>
                    <a:p>
                      <a:pPr defTabSz="914400">
                        <a:defRPr sz="1800"/>
                      </a:pPr>
                      <a:r>
                        <a:rPr sz="3200">
                          <a:sym typeface="ヒラギノ角ゴ ProN W3"/>
                        </a:rPr>
                        <a:t>可</a:t>
                      </a:r>
                    </a:p>
                  </a:txBody>
                  <a:tcPr marL="50800" marR="50800" marT="50800" marB="50800" anchor="ctr" horzOverflow="overflow"/>
                </a:tc>
                <a:extLst>
                  <a:ext uri="{0D108BD9-81ED-4DB2-BD59-A6C34878D82A}">
                    <a16:rowId xmlns:a16="http://schemas.microsoft.com/office/drawing/2014/main" val="10002"/>
                  </a:ext>
                </a:extLst>
              </a:tr>
              <a:tr h="739577">
                <a:tc>
                  <a:txBody>
                    <a:bodyPr/>
                    <a:lstStyle/>
                    <a:p>
                      <a:pPr defTabSz="914400">
                        <a:defRPr sz="1800" b="0">
                          <a:solidFill>
                            <a:srgbClr val="000000"/>
                          </a:solidFill>
                        </a:defRPr>
                      </a:pPr>
                      <a:r>
                        <a:rPr sz="3200">
                          <a:solidFill>
                            <a:srgbClr val="FFFFFF"/>
                          </a:solidFill>
                          <a:sym typeface="ヒラギノ角ゴ ProN W6"/>
                        </a:rPr>
                        <a:t>Dolly 2.0</a:t>
                      </a:r>
                    </a:p>
                  </a:txBody>
                  <a:tcPr marL="50800" marR="50800" marT="50800" marB="50800" anchor="ctr" horzOverflow="overflow"/>
                </a:tc>
                <a:tc>
                  <a:txBody>
                    <a:bodyPr/>
                    <a:lstStyle/>
                    <a:p>
                      <a:pPr defTabSz="914400">
                        <a:defRPr sz="1800"/>
                      </a:pPr>
                      <a:r>
                        <a:rPr sz="3200">
                          <a:sym typeface="ヒラギノ角ゴ ProN W3"/>
                        </a:rPr>
                        <a:t>Databricks</a:t>
                      </a:r>
                    </a:p>
                  </a:txBody>
                  <a:tcPr marL="50800" marR="50800" marT="50800" marB="50800" anchor="ctr" horzOverflow="overflow"/>
                </a:tc>
                <a:tc>
                  <a:txBody>
                    <a:bodyPr/>
                    <a:lstStyle/>
                    <a:p>
                      <a:pPr defTabSz="914400">
                        <a:defRPr sz="1800"/>
                      </a:pPr>
                      <a:r>
                        <a:rPr sz="3200">
                          <a:sym typeface="ヒラギノ角ゴ ProN W3"/>
                        </a:rPr>
                        <a:t>120億</a:t>
                      </a:r>
                    </a:p>
                  </a:txBody>
                  <a:tcPr marL="50800" marR="50800" marT="50800" marB="50800" anchor="ctr" horzOverflow="overflow"/>
                </a:tc>
                <a:tc>
                  <a:txBody>
                    <a:bodyPr/>
                    <a:lstStyle/>
                    <a:p>
                      <a:pPr defTabSz="914400">
                        <a:defRPr sz="1800"/>
                      </a:pPr>
                      <a:r>
                        <a:rPr sz="3200">
                          <a:sym typeface="ヒラギノ角ゴ ProN W3"/>
                        </a:rPr>
                        <a:t>可</a:t>
                      </a:r>
                    </a:p>
                  </a:txBody>
                  <a:tcPr marL="50800" marR="50800" marT="50800" marB="50800" anchor="ctr" horzOverflow="overflow"/>
                </a:tc>
                <a:extLst>
                  <a:ext uri="{0D108BD9-81ED-4DB2-BD59-A6C34878D82A}">
                    <a16:rowId xmlns:a16="http://schemas.microsoft.com/office/drawing/2014/main" val="10003"/>
                  </a:ext>
                </a:extLst>
              </a:tr>
              <a:tr h="739577">
                <a:tc>
                  <a:txBody>
                    <a:bodyPr/>
                    <a:lstStyle/>
                    <a:p>
                      <a:pPr defTabSz="914400">
                        <a:defRPr sz="1800" b="0">
                          <a:solidFill>
                            <a:srgbClr val="000000"/>
                          </a:solidFill>
                        </a:defRPr>
                      </a:pPr>
                      <a:r>
                        <a:rPr sz="3200">
                          <a:solidFill>
                            <a:srgbClr val="FFFFFF"/>
                          </a:solidFill>
                          <a:sym typeface="ヒラギノ角ゴ ProN W6"/>
                        </a:rPr>
                        <a:t>MPT</a:t>
                      </a:r>
                    </a:p>
                  </a:txBody>
                  <a:tcPr marL="50800" marR="50800" marT="50800" marB="50800" anchor="ctr" horzOverflow="overflow"/>
                </a:tc>
                <a:tc>
                  <a:txBody>
                    <a:bodyPr/>
                    <a:lstStyle/>
                    <a:p>
                      <a:pPr defTabSz="914400">
                        <a:defRPr sz="1800"/>
                      </a:pPr>
                      <a:r>
                        <a:rPr sz="3200">
                          <a:sym typeface="ヒラギノ角ゴ ProN W3"/>
                        </a:rPr>
                        <a:t>MosaicML</a:t>
                      </a:r>
                    </a:p>
                  </a:txBody>
                  <a:tcPr marL="50800" marR="50800" marT="50800" marB="50800" anchor="ctr" horzOverflow="overflow"/>
                </a:tc>
                <a:tc>
                  <a:txBody>
                    <a:bodyPr/>
                    <a:lstStyle/>
                    <a:p>
                      <a:pPr defTabSz="914400">
                        <a:defRPr sz="1800"/>
                      </a:pPr>
                      <a:r>
                        <a:rPr sz="3200">
                          <a:sym typeface="ヒラギノ角ゴ ProN W3"/>
                        </a:rPr>
                        <a:t>70億、300億</a:t>
                      </a:r>
                    </a:p>
                  </a:txBody>
                  <a:tcPr marL="50800" marR="50800" marT="50800" marB="50800" anchor="ctr" horzOverflow="overflow"/>
                </a:tc>
                <a:tc>
                  <a:txBody>
                    <a:bodyPr/>
                    <a:lstStyle/>
                    <a:p>
                      <a:pPr defTabSz="914400">
                        <a:defRPr sz="1800"/>
                      </a:pPr>
                      <a:r>
                        <a:rPr sz="3200">
                          <a:sym typeface="ヒラギノ角ゴ ProN W3"/>
                        </a:rPr>
                        <a:t>可</a:t>
                      </a:r>
                    </a:p>
                  </a:txBody>
                  <a:tcPr marL="50800" marR="50800" marT="50800" marB="50800" anchor="ctr" horzOverflow="overflow"/>
                </a:tc>
                <a:extLst>
                  <a:ext uri="{0D108BD9-81ED-4DB2-BD59-A6C34878D82A}">
                    <a16:rowId xmlns:a16="http://schemas.microsoft.com/office/drawing/2014/main" val="10004"/>
                  </a:ext>
                </a:extLst>
              </a:tr>
              <a:tr h="739577">
                <a:tc>
                  <a:txBody>
                    <a:bodyPr/>
                    <a:lstStyle/>
                    <a:p>
                      <a:pPr defTabSz="914400">
                        <a:defRPr sz="1800" b="0">
                          <a:solidFill>
                            <a:srgbClr val="000000"/>
                          </a:solidFill>
                        </a:defRPr>
                      </a:pPr>
                      <a:r>
                        <a:rPr sz="3200">
                          <a:solidFill>
                            <a:srgbClr val="FFFFFF"/>
                          </a:solidFill>
                          <a:sym typeface="ヒラギノ角ゴ ProN W6"/>
                        </a:rPr>
                        <a:t>BLOOM</a:t>
                      </a:r>
                    </a:p>
                  </a:txBody>
                  <a:tcPr marL="50800" marR="50800" marT="50800" marB="50800" anchor="ctr" horzOverflow="overflow"/>
                </a:tc>
                <a:tc>
                  <a:txBody>
                    <a:bodyPr/>
                    <a:lstStyle/>
                    <a:p>
                      <a:pPr defTabSz="914400">
                        <a:defRPr sz="1800"/>
                      </a:pPr>
                      <a:r>
                        <a:rPr sz="3200">
                          <a:sym typeface="ヒラギノ角ゴ ProN W3"/>
                        </a:rPr>
                        <a:t>BigScience</a:t>
                      </a:r>
                    </a:p>
                  </a:txBody>
                  <a:tcPr marL="50800" marR="50800" marT="50800" marB="50800" anchor="ctr" horzOverflow="overflow"/>
                </a:tc>
                <a:tc>
                  <a:txBody>
                    <a:bodyPr/>
                    <a:lstStyle/>
                    <a:p>
                      <a:pPr defTabSz="914400">
                        <a:defRPr sz="1800"/>
                      </a:pPr>
                      <a:r>
                        <a:rPr sz="3200">
                          <a:sym typeface="ヒラギノ角ゴ ProN W3"/>
                        </a:rPr>
                        <a:t>1760億</a:t>
                      </a:r>
                    </a:p>
                  </a:txBody>
                  <a:tcPr marL="50800" marR="50800" marT="50800" marB="50800" anchor="ctr" horzOverflow="overflow"/>
                </a:tc>
                <a:tc>
                  <a:txBody>
                    <a:bodyPr/>
                    <a:lstStyle/>
                    <a:p>
                      <a:pPr defTabSz="914400">
                        <a:defRPr sz="1800"/>
                      </a:pPr>
                      <a:r>
                        <a:rPr sz="3200">
                          <a:sym typeface="ヒラギノ角ゴ ProN W3"/>
                        </a:rPr>
                        <a:t>可</a:t>
                      </a:r>
                    </a:p>
                  </a:txBody>
                  <a:tcPr marL="50800" marR="50800" marT="50800" marB="50800" anchor="ctr" horzOverflow="overflow"/>
                </a:tc>
                <a:extLst>
                  <a:ext uri="{0D108BD9-81ED-4DB2-BD59-A6C34878D82A}">
                    <a16:rowId xmlns:a16="http://schemas.microsoft.com/office/drawing/2014/main" val="10005"/>
                  </a:ext>
                </a:extLst>
              </a:tr>
              <a:tr h="739577">
                <a:tc>
                  <a:txBody>
                    <a:bodyPr/>
                    <a:lstStyle/>
                    <a:p>
                      <a:pPr defTabSz="914400">
                        <a:defRPr sz="1800" b="0">
                          <a:solidFill>
                            <a:srgbClr val="000000"/>
                          </a:solidFill>
                        </a:defRPr>
                      </a:pPr>
                      <a:r>
                        <a:rPr sz="3200">
                          <a:solidFill>
                            <a:srgbClr val="FFFFFF"/>
                          </a:solidFill>
                          <a:sym typeface="ヒラギノ角ゴ ProN W6"/>
                        </a:rPr>
                        <a:t>LLaMA</a:t>
                      </a:r>
                    </a:p>
                  </a:txBody>
                  <a:tcPr marL="50800" marR="50800" marT="50800" marB="50800" anchor="ctr" horzOverflow="overflow"/>
                </a:tc>
                <a:tc>
                  <a:txBody>
                    <a:bodyPr/>
                    <a:lstStyle/>
                    <a:p>
                      <a:pPr defTabSz="914400">
                        <a:defRPr sz="1800"/>
                      </a:pPr>
                      <a:r>
                        <a:rPr sz="3200">
                          <a:sym typeface="ヒラギノ角ゴ ProN W3"/>
                        </a:rPr>
                        <a:t>Meta</a:t>
                      </a:r>
                    </a:p>
                  </a:txBody>
                  <a:tcPr marL="50800" marR="50800" marT="50800" marB="50800" anchor="ctr" horzOverflow="overflow"/>
                </a:tc>
                <a:tc>
                  <a:txBody>
                    <a:bodyPr/>
                    <a:lstStyle/>
                    <a:p>
                      <a:pPr defTabSz="914400">
                        <a:defRPr sz="1800"/>
                      </a:pPr>
                      <a:r>
                        <a:rPr sz="3200">
                          <a:sym typeface="ヒラギノ角ゴ ProN W3"/>
                        </a:rPr>
                        <a:t>70億、130億、330億、650億</a:t>
                      </a:r>
                    </a:p>
                  </a:txBody>
                  <a:tcPr marL="50800" marR="50800" marT="50800" marB="50800" anchor="ctr" horzOverflow="overflow"/>
                </a:tc>
                <a:tc>
                  <a:txBody>
                    <a:bodyPr/>
                    <a:lstStyle/>
                    <a:p>
                      <a:pPr defTabSz="914400">
                        <a:defRPr sz="1800"/>
                      </a:pPr>
                      <a:r>
                        <a:rPr sz="3200">
                          <a:sym typeface="ヒラギノ角ゴ ProN W3"/>
                        </a:rPr>
                        <a:t>不可</a:t>
                      </a:r>
                    </a:p>
                  </a:txBody>
                  <a:tcPr marL="50800" marR="50800" marT="50800" marB="50800" anchor="ctr" horzOverflow="overflow"/>
                </a:tc>
                <a:extLst>
                  <a:ext uri="{0D108BD9-81ED-4DB2-BD59-A6C34878D82A}">
                    <a16:rowId xmlns:a16="http://schemas.microsoft.com/office/drawing/2014/main" val="10006"/>
                  </a:ext>
                </a:extLst>
              </a:tr>
              <a:tr h="739577">
                <a:tc>
                  <a:txBody>
                    <a:bodyPr/>
                    <a:lstStyle/>
                    <a:p>
                      <a:pPr defTabSz="914400">
                        <a:defRPr sz="1800" b="0">
                          <a:solidFill>
                            <a:srgbClr val="000000"/>
                          </a:solidFill>
                        </a:defRPr>
                      </a:pPr>
                      <a:r>
                        <a:rPr sz="3200">
                          <a:solidFill>
                            <a:srgbClr val="FFFFFF"/>
                          </a:solidFill>
                          <a:sym typeface="ヒラギノ角ゴ ProN W6"/>
                        </a:rPr>
                        <a:t>LLaMA2</a:t>
                      </a:r>
                    </a:p>
                  </a:txBody>
                  <a:tcPr marL="50800" marR="50800" marT="50800" marB="50800" anchor="ctr" horzOverflow="overflow"/>
                </a:tc>
                <a:tc>
                  <a:txBody>
                    <a:bodyPr/>
                    <a:lstStyle/>
                    <a:p>
                      <a:pPr defTabSz="914400">
                        <a:defRPr sz="1800"/>
                      </a:pPr>
                      <a:r>
                        <a:rPr sz="3200">
                          <a:sym typeface="ヒラギノ角ゴ ProN W3"/>
                        </a:rPr>
                        <a:t>Meta</a:t>
                      </a:r>
                    </a:p>
                  </a:txBody>
                  <a:tcPr marL="50800" marR="50800" marT="50800" marB="50800" anchor="ctr" horzOverflow="overflow"/>
                </a:tc>
                <a:tc>
                  <a:txBody>
                    <a:bodyPr/>
                    <a:lstStyle/>
                    <a:p>
                      <a:pPr defTabSz="914400">
                        <a:defRPr sz="1800"/>
                      </a:pPr>
                      <a:r>
                        <a:rPr sz="3200">
                          <a:sym typeface="ヒラギノ角ゴ ProN W3"/>
                        </a:rPr>
                        <a:t>70億、130億、700億</a:t>
                      </a:r>
                    </a:p>
                  </a:txBody>
                  <a:tcPr marL="50800" marR="50800" marT="50800" marB="50800" anchor="ctr" horzOverflow="overflow"/>
                </a:tc>
                <a:tc>
                  <a:txBody>
                    <a:bodyPr/>
                    <a:lstStyle/>
                    <a:p>
                      <a:pPr defTabSz="914400">
                        <a:defRPr sz="1800"/>
                      </a:pPr>
                      <a:r>
                        <a:rPr sz="3200">
                          <a:sym typeface="ヒラギノ角ゴ ProN W3"/>
                        </a:rPr>
                        <a:t>可</a:t>
                      </a:r>
                    </a:p>
                  </a:txBody>
                  <a:tcPr marL="50800" marR="50800" marT="50800" marB="50800" anchor="ctr" horzOverflow="overflow"/>
                </a:tc>
                <a:extLst>
                  <a:ext uri="{0D108BD9-81ED-4DB2-BD59-A6C34878D82A}">
                    <a16:rowId xmlns:a16="http://schemas.microsoft.com/office/drawing/2014/main" val="10007"/>
                  </a:ext>
                </a:extLst>
              </a:tr>
              <a:tr h="739577">
                <a:tc>
                  <a:txBody>
                    <a:bodyPr/>
                    <a:lstStyle/>
                    <a:p>
                      <a:pPr defTabSz="914400">
                        <a:defRPr sz="1800" b="0">
                          <a:solidFill>
                            <a:srgbClr val="000000"/>
                          </a:solidFill>
                        </a:defRPr>
                      </a:pPr>
                      <a:r>
                        <a:rPr sz="3200">
                          <a:solidFill>
                            <a:srgbClr val="FFFFFF"/>
                          </a:solidFill>
                          <a:sym typeface="ヒラギノ角ゴ ProN W6"/>
                        </a:rPr>
                        <a:t>Stanford Alpaca</a:t>
                      </a:r>
                    </a:p>
                  </a:txBody>
                  <a:tcPr marL="50800" marR="50800" marT="50800" marB="50800" anchor="ctr" horzOverflow="overflow"/>
                </a:tc>
                <a:tc>
                  <a:txBody>
                    <a:bodyPr/>
                    <a:lstStyle/>
                    <a:p>
                      <a:pPr defTabSz="914400">
                        <a:defRPr sz="1800"/>
                      </a:pPr>
                      <a:r>
                        <a:rPr sz="3200">
                          <a:sym typeface="ヒラギノ角ゴ ProN W3"/>
                        </a:rPr>
                        <a:t>スタンフォード大学</a:t>
                      </a:r>
                    </a:p>
                  </a:txBody>
                  <a:tcPr marL="50800" marR="50800" marT="50800" marB="50800" anchor="ctr" horzOverflow="overflow"/>
                </a:tc>
                <a:tc>
                  <a:txBody>
                    <a:bodyPr/>
                    <a:lstStyle/>
                    <a:p>
                      <a:pPr defTabSz="914400">
                        <a:defRPr sz="1800"/>
                      </a:pPr>
                      <a:r>
                        <a:rPr sz="3200">
                          <a:sym typeface="ヒラギノ角ゴ ProN W3"/>
                        </a:rPr>
                        <a:t>70億</a:t>
                      </a:r>
                    </a:p>
                  </a:txBody>
                  <a:tcPr marL="50800" marR="50800" marT="50800" marB="50800" anchor="ctr" horzOverflow="overflow"/>
                </a:tc>
                <a:tc>
                  <a:txBody>
                    <a:bodyPr/>
                    <a:lstStyle/>
                    <a:p>
                      <a:pPr defTabSz="914400">
                        <a:defRPr sz="1800"/>
                      </a:pPr>
                      <a:r>
                        <a:rPr sz="3200">
                          <a:sym typeface="ヒラギノ角ゴ ProN W3"/>
                        </a:rPr>
                        <a:t>不可</a:t>
                      </a:r>
                    </a:p>
                  </a:txBody>
                  <a:tcPr marL="50800" marR="50800" marT="50800" marB="50800" anchor="ctr" horzOverflow="overflow"/>
                </a:tc>
                <a:extLst>
                  <a:ext uri="{0D108BD9-81ED-4DB2-BD59-A6C34878D82A}">
                    <a16:rowId xmlns:a16="http://schemas.microsoft.com/office/drawing/2014/main" val="10008"/>
                  </a:ext>
                </a:extLst>
              </a:tr>
              <a:tr h="739577">
                <a:tc>
                  <a:txBody>
                    <a:bodyPr/>
                    <a:lstStyle/>
                    <a:p>
                      <a:pPr defTabSz="914400">
                        <a:defRPr sz="1800" b="0">
                          <a:solidFill>
                            <a:srgbClr val="000000"/>
                          </a:solidFill>
                        </a:defRPr>
                      </a:pPr>
                      <a:r>
                        <a:rPr sz="3200">
                          <a:solidFill>
                            <a:srgbClr val="FFFFFF"/>
                          </a:solidFill>
                          <a:sym typeface="ヒラギノ角ゴ ProN W6"/>
                        </a:rPr>
                        <a:t>Falcon</a:t>
                      </a:r>
                    </a:p>
                  </a:txBody>
                  <a:tcPr marL="50800" marR="50800" marT="50800" marB="50800" anchor="ctr" horzOverflow="overflow"/>
                </a:tc>
                <a:tc>
                  <a:txBody>
                    <a:bodyPr/>
                    <a:lstStyle/>
                    <a:p>
                      <a:pPr defTabSz="914400">
                        <a:defRPr sz="1800"/>
                      </a:pPr>
                      <a:r>
                        <a:rPr sz="3200">
                          <a:sym typeface="ヒラギノ角ゴ ProN W3"/>
                        </a:rPr>
                        <a:t>Technology Innovation Institute</a:t>
                      </a:r>
                    </a:p>
                  </a:txBody>
                  <a:tcPr marL="50800" marR="50800" marT="50800" marB="50800" anchor="ctr" horzOverflow="overflow"/>
                </a:tc>
                <a:tc>
                  <a:txBody>
                    <a:bodyPr/>
                    <a:lstStyle/>
                    <a:p>
                      <a:pPr defTabSz="914400">
                        <a:defRPr sz="1800"/>
                      </a:pPr>
                      <a:r>
                        <a:rPr sz="3200">
                          <a:sym typeface="ヒラギノ角ゴ ProN W3"/>
                        </a:rPr>
                        <a:t>70億、400億</a:t>
                      </a:r>
                    </a:p>
                  </a:txBody>
                  <a:tcPr marL="50800" marR="50800" marT="50800" marB="50800" anchor="ctr" horzOverflow="overflow"/>
                </a:tc>
                <a:tc>
                  <a:txBody>
                    <a:bodyPr/>
                    <a:lstStyle/>
                    <a:p>
                      <a:pPr defTabSz="914400">
                        <a:defRPr sz="1800"/>
                      </a:pPr>
                      <a:r>
                        <a:rPr sz="3200">
                          <a:sym typeface="ヒラギノ角ゴ ProN W3"/>
                        </a:rPr>
                        <a:t>可</a:t>
                      </a:r>
                    </a:p>
                  </a:txBody>
                  <a:tcPr marL="50800" marR="50800" marT="50800" marB="50800" anchor="ctr" horzOverflow="overflow"/>
                </a:tc>
                <a:extLst>
                  <a:ext uri="{0D108BD9-81ED-4DB2-BD59-A6C34878D82A}">
                    <a16:rowId xmlns:a16="http://schemas.microsoft.com/office/drawing/2014/main" val="10009"/>
                  </a:ext>
                </a:extLst>
              </a:tr>
            </a:tbl>
          </a:graphicData>
        </a:graphic>
      </p:graphicFrame>
      <p:sp>
        <p:nvSpPr>
          <p:cNvPr id="807" name="参考文献4)より"/>
          <p:cNvSpPr txBox="1"/>
          <p:nvPr/>
        </p:nvSpPr>
        <p:spPr>
          <a:xfrm>
            <a:off x="20358047" y="9314582"/>
            <a:ext cx="373024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参考文献4)より</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10" name="医療とテキスト生成"/>
          <p:cNvSpPr txBox="1"/>
          <p:nvPr/>
        </p:nvSpPr>
        <p:spPr>
          <a:xfrm>
            <a:off x="8785478" y="383956"/>
            <a:ext cx="6813043"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医療とテキスト生成</a:t>
            </a:r>
          </a:p>
        </p:txBody>
      </p:sp>
      <p:sp>
        <p:nvSpPr>
          <p:cNvPr id="811" name="Googleが医療用LLM「Med-PaLM」を2022に発表…"/>
          <p:cNvSpPr txBox="1"/>
          <p:nvPr/>
        </p:nvSpPr>
        <p:spPr>
          <a:xfrm>
            <a:off x="3446710" y="1998648"/>
            <a:ext cx="17490580" cy="220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Googleが医療用LLM「Med-PaLM」を2022に発表</a:t>
            </a:r>
          </a:p>
          <a:p>
            <a:pPr algn="l">
              <a:defRPr sz="4100"/>
            </a:pPr>
            <a:r>
              <a:t>→米国の医師国家試験USMLEで合格ライン(60%)を上回る67.2%を記録</a:t>
            </a:r>
          </a:p>
          <a:p>
            <a:pPr algn="l">
              <a:defRPr sz="4100"/>
            </a:pPr>
            <a:r>
              <a:t>→2023年3月に発表した「Med-PaLM2」では85.4%を記録</a:t>
            </a:r>
          </a:p>
        </p:txBody>
      </p:sp>
      <p:sp>
        <p:nvSpPr>
          <p:cNvPr id="812" name="https://sites.research.google/med-palm/"/>
          <p:cNvSpPr txBox="1"/>
          <p:nvPr/>
        </p:nvSpPr>
        <p:spPr>
          <a:xfrm>
            <a:off x="15629180" y="13021509"/>
            <a:ext cx="852068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https://sites.research.google/med-palm/</a:t>
            </a:r>
          </a:p>
        </p:txBody>
      </p:sp>
      <p:pic>
        <p:nvPicPr>
          <p:cNvPr id="813" name="スクリーンショット 2024-01-25 12.16.22.png" descr="スクリーンショット 2024-01-25 12.16.22.png"/>
          <p:cNvPicPr>
            <a:picLocks noChangeAspect="1"/>
          </p:cNvPicPr>
          <p:nvPr/>
        </p:nvPicPr>
        <p:blipFill>
          <a:blip r:embed="rId2"/>
          <a:srcRect t="215" b="47313"/>
          <a:stretch>
            <a:fillRect/>
          </a:stretch>
        </p:blipFill>
        <p:spPr>
          <a:xfrm>
            <a:off x="13346683" y="4563381"/>
            <a:ext cx="6325497" cy="4156999"/>
          </a:xfrm>
          <a:prstGeom prst="rect">
            <a:avLst/>
          </a:prstGeom>
          <a:ln w="25400">
            <a:solidFill>
              <a:srgbClr val="000000"/>
            </a:solidFill>
            <a:miter lim="400000"/>
          </a:ln>
        </p:spPr>
      </p:pic>
      <p:pic>
        <p:nvPicPr>
          <p:cNvPr id="814" name="スクリーンショット 2024-01-25 12.17.04.png" descr="スクリーンショット 2024-01-25 12.17.04.png"/>
          <p:cNvPicPr>
            <a:picLocks noChangeAspect="1"/>
          </p:cNvPicPr>
          <p:nvPr/>
        </p:nvPicPr>
        <p:blipFill>
          <a:blip r:embed="rId3"/>
          <a:stretch>
            <a:fillRect/>
          </a:stretch>
        </p:blipFill>
        <p:spPr>
          <a:xfrm>
            <a:off x="3158154" y="4563381"/>
            <a:ext cx="7782584" cy="4273770"/>
          </a:xfrm>
          <a:prstGeom prst="rect">
            <a:avLst/>
          </a:prstGeom>
          <a:ln w="25400">
            <a:solidFill>
              <a:srgbClr val="000000"/>
            </a:solidFill>
            <a:miter lim="400000"/>
          </a:ln>
        </p:spPr>
      </p:pic>
      <p:pic>
        <p:nvPicPr>
          <p:cNvPr id="815" name="スクリーンショット 2024-01-25 12.17.51.png" descr="スクリーンショット 2024-01-25 12.17.51.png"/>
          <p:cNvPicPr>
            <a:picLocks noChangeAspect="1"/>
          </p:cNvPicPr>
          <p:nvPr/>
        </p:nvPicPr>
        <p:blipFill>
          <a:blip r:embed="rId4"/>
          <a:stretch>
            <a:fillRect/>
          </a:stretch>
        </p:blipFill>
        <p:spPr>
          <a:xfrm>
            <a:off x="3241009" y="9211133"/>
            <a:ext cx="7616874" cy="4273770"/>
          </a:xfrm>
          <a:prstGeom prst="rect">
            <a:avLst/>
          </a:prstGeom>
          <a:ln w="25400">
            <a:solidFill>
              <a:srgbClr val="000000"/>
            </a:solidFill>
            <a:miter lim="400000"/>
          </a:ln>
        </p:spPr>
      </p:pic>
      <p:pic>
        <p:nvPicPr>
          <p:cNvPr id="816" name="スクリーンショット 2024-01-25 12.20.27.png" descr="スクリーンショット 2024-01-25 12.20.27.png"/>
          <p:cNvPicPr>
            <a:picLocks noChangeAspect="1"/>
          </p:cNvPicPr>
          <p:nvPr/>
        </p:nvPicPr>
        <p:blipFill>
          <a:blip r:embed="rId5"/>
          <a:stretch>
            <a:fillRect/>
          </a:stretch>
        </p:blipFill>
        <p:spPr>
          <a:xfrm>
            <a:off x="12575378" y="8852423"/>
            <a:ext cx="7221646" cy="4049613"/>
          </a:xfrm>
          <a:prstGeom prst="rect">
            <a:avLst/>
          </a:prstGeom>
          <a:ln w="25400">
            <a:solidFill>
              <a:srgbClr val="000000"/>
            </a:solidFill>
            <a:miter lim="400000"/>
          </a:ln>
        </p:spPr>
      </p:pic>
      <p:sp>
        <p:nvSpPr>
          <p:cNvPr id="817" name="今後はマルチモーダルへ"/>
          <p:cNvSpPr txBox="1"/>
          <p:nvPr/>
        </p:nvSpPr>
        <p:spPr>
          <a:xfrm>
            <a:off x="20076931" y="11106718"/>
            <a:ext cx="42672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今後はマルチモーダルへ</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20" name="生成AIとその応用"/>
          <p:cNvSpPr txBox="1"/>
          <p:nvPr/>
        </p:nvSpPr>
        <p:spPr>
          <a:xfrm>
            <a:off x="9099810" y="383956"/>
            <a:ext cx="618438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生成AIとその応用</a:t>
            </a:r>
          </a:p>
        </p:txBody>
      </p:sp>
      <p:sp>
        <p:nvSpPr>
          <p:cNvPr id="821" name="ChatGPTは生成AIの1つのアプリケーションに過ぎない"/>
          <p:cNvSpPr txBox="1"/>
          <p:nvPr/>
        </p:nvSpPr>
        <p:spPr>
          <a:xfrm>
            <a:off x="3695928" y="2324646"/>
            <a:ext cx="16992144"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ChatGPTは生成AIの1つのアプリケーションに過ぎない</a:t>
            </a:r>
          </a:p>
        </p:txBody>
      </p:sp>
      <p:sp>
        <p:nvSpPr>
          <p:cNvPr id="822" name="生成AI"/>
          <p:cNvSpPr txBox="1"/>
          <p:nvPr/>
        </p:nvSpPr>
        <p:spPr>
          <a:xfrm>
            <a:off x="11169973" y="3803526"/>
            <a:ext cx="2044054" cy="730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a:lvl1pPr>
          </a:lstStyle>
          <a:p>
            <a:r>
              <a:t>生成AI</a:t>
            </a:r>
          </a:p>
        </p:txBody>
      </p:sp>
      <p:sp>
        <p:nvSpPr>
          <p:cNvPr id="823" name="テキスト生成AI…"/>
          <p:cNvSpPr txBox="1"/>
          <p:nvPr/>
        </p:nvSpPr>
        <p:spPr>
          <a:xfrm>
            <a:off x="1157389" y="6045084"/>
            <a:ext cx="3691129" cy="441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テキスト生成AI</a:t>
            </a:r>
          </a:p>
          <a:p>
            <a:pPr algn="l">
              <a:defRPr sz="4000"/>
            </a:pPr>
            <a:r>
              <a:t>・ChatGPT</a:t>
            </a:r>
          </a:p>
          <a:p>
            <a:pPr algn="l">
              <a:defRPr sz="4000"/>
            </a:pPr>
            <a:r>
              <a:t>・Bing AI</a:t>
            </a:r>
          </a:p>
          <a:p>
            <a:pPr algn="l">
              <a:defRPr sz="4000"/>
            </a:pPr>
            <a:r>
              <a:t>・Bard</a:t>
            </a:r>
          </a:p>
          <a:p>
            <a:pPr algn="l">
              <a:defRPr sz="4000"/>
            </a:pPr>
            <a:r>
              <a:t>・Notion AI</a:t>
            </a:r>
          </a:p>
          <a:p>
            <a:pPr algn="l">
              <a:defRPr sz="4000"/>
            </a:pPr>
            <a:r>
              <a:t>・Claude2</a:t>
            </a:r>
          </a:p>
        </p:txBody>
      </p:sp>
      <p:sp>
        <p:nvSpPr>
          <p:cNvPr id="824" name="画像生成AI…"/>
          <p:cNvSpPr txBox="1"/>
          <p:nvPr/>
        </p:nvSpPr>
        <p:spPr>
          <a:xfrm>
            <a:off x="6002659" y="6148597"/>
            <a:ext cx="4954017"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chemeClr val="accent5">
                    <a:hueOff val="-82419"/>
                    <a:satOff val="-9513"/>
                    <a:lumOff val="-16343"/>
                  </a:schemeClr>
                </a:solidFill>
              </a:defRPr>
            </a:pPr>
            <a:r>
              <a:t>画像生成AI</a:t>
            </a:r>
          </a:p>
          <a:p>
            <a:pPr algn="l">
              <a:defRPr sz="4000">
                <a:solidFill>
                  <a:schemeClr val="accent5">
                    <a:hueOff val="-82419"/>
                    <a:satOff val="-9513"/>
                    <a:lumOff val="-16343"/>
                  </a:schemeClr>
                </a:solidFill>
              </a:defRPr>
            </a:pPr>
            <a:r>
              <a:t>・Stable Diffusion</a:t>
            </a:r>
          </a:p>
          <a:p>
            <a:pPr algn="l">
              <a:defRPr sz="4000">
                <a:solidFill>
                  <a:schemeClr val="accent5">
                    <a:hueOff val="-82419"/>
                    <a:satOff val="-9513"/>
                    <a:lumOff val="-16343"/>
                  </a:schemeClr>
                </a:solidFill>
              </a:defRPr>
            </a:pPr>
            <a:r>
              <a:t>・DALL-E</a:t>
            </a:r>
          </a:p>
          <a:p>
            <a:pPr algn="l">
              <a:defRPr sz="4000">
                <a:solidFill>
                  <a:schemeClr val="accent5">
                    <a:hueOff val="-82419"/>
                    <a:satOff val="-9513"/>
                    <a:lumOff val="-16343"/>
                  </a:schemeClr>
                </a:solidFill>
              </a:defRPr>
            </a:pPr>
            <a:r>
              <a:t>・Midjourney</a:t>
            </a:r>
          </a:p>
        </p:txBody>
      </p:sp>
      <p:sp>
        <p:nvSpPr>
          <p:cNvPr id="825" name="動画生成AI…"/>
          <p:cNvSpPr txBox="1"/>
          <p:nvPr/>
        </p:nvSpPr>
        <p:spPr>
          <a:xfrm>
            <a:off x="14844879" y="6148597"/>
            <a:ext cx="4488689"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動画生成AI</a:t>
            </a:r>
          </a:p>
          <a:p>
            <a:pPr algn="l">
              <a:defRPr sz="4000"/>
            </a:pPr>
            <a:r>
              <a:t>・Imagen Video</a:t>
            </a:r>
          </a:p>
          <a:p>
            <a:pPr algn="l">
              <a:defRPr sz="4000"/>
            </a:pPr>
            <a:r>
              <a:t>・Make-A-Video</a:t>
            </a:r>
          </a:p>
          <a:p>
            <a:pPr algn="l">
              <a:defRPr sz="4000"/>
            </a:pPr>
            <a:r>
              <a:t>・Gen-2</a:t>
            </a:r>
          </a:p>
        </p:txBody>
      </p:sp>
      <p:sp>
        <p:nvSpPr>
          <p:cNvPr id="826" name="音楽生成AI…"/>
          <p:cNvSpPr txBox="1"/>
          <p:nvPr/>
        </p:nvSpPr>
        <p:spPr>
          <a:xfrm>
            <a:off x="11075971" y="6148597"/>
            <a:ext cx="3339085"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音楽生成AI</a:t>
            </a:r>
          </a:p>
          <a:p>
            <a:pPr algn="l">
              <a:defRPr sz="4000"/>
            </a:pPr>
            <a:r>
              <a:t>・MusicLM</a:t>
            </a:r>
          </a:p>
          <a:p>
            <a:pPr algn="l">
              <a:defRPr sz="4000"/>
            </a:pPr>
            <a:r>
              <a:t>・MugicGen</a:t>
            </a:r>
          </a:p>
          <a:p>
            <a:pPr algn="l">
              <a:defRPr sz="4000"/>
            </a:pPr>
            <a:r>
              <a:t>・WavTool</a:t>
            </a:r>
          </a:p>
        </p:txBody>
      </p:sp>
      <p:sp>
        <p:nvSpPr>
          <p:cNvPr id="827" name="UI/Webサイト…"/>
          <p:cNvSpPr txBox="1"/>
          <p:nvPr/>
        </p:nvSpPr>
        <p:spPr>
          <a:xfrm>
            <a:off x="19763392" y="6148597"/>
            <a:ext cx="3692145"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UI/Webサイト</a:t>
            </a:r>
          </a:p>
          <a:p>
            <a:pPr algn="l">
              <a:defRPr sz="4000"/>
            </a:pPr>
            <a:r>
              <a:t>生成AI</a:t>
            </a:r>
          </a:p>
          <a:p>
            <a:pPr algn="l">
              <a:defRPr sz="4000"/>
            </a:pPr>
            <a:r>
              <a:t>・Galileo AI</a:t>
            </a:r>
          </a:p>
          <a:p>
            <a:pPr algn="l">
              <a:defRPr sz="4000"/>
            </a:pPr>
            <a:r>
              <a:t>・Uizard</a:t>
            </a:r>
          </a:p>
        </p:txBody>
      </p:sp>
      <p:sp>
        <p:nvSpPr>
          <p:cNvPr id="828" name="線"/>
          <p:cNvSpPr/>
          <p:nvPr/>
        </p:nvSpPr>
        <p:spPr>
          <a:xfrm>
            <a:off x="2847312" y="5447631"/>
            <a:ext cx="18184588" cy="1"/>
          </a:xfrm>
          <a:prstGeom prst="line">
            <a:avLst/>
          </a:prstGeom>
          <a:ln w="25400">
            <a:solidFill>
              <a:srgbClr val="000000"/>
            </a:solidFill>
            <a:miter lim="400000"/>
          </a:ln>
        </p:spPr>
        <p:txBody>
          <a:bodyPr lIns="50800" tIns="50800" rIns="50800" bIns="50800" anchor="ctr"/>
          <a:lstStyle/>
          <a:p>
            <a:endParaRPr/>
          </a:p>
        </p:txBody>
      </p:sp>
      <p:sp>
        <p:nvSpPr>
          <p:cNvPr id="829" name="線"/>
          <p:cNvSpPr/>
          <p:nvPr/>
        </p:nvSpPr>
        <p:spPr>
          <a:xfrm flipV="1">
            <a:off x="12359492" y="4808835"/>
            <a:ext cx="1" cy="1064703"/>
          </a:xfrm>
          <a:prstGeom prst="line">
            <a:avLst/>
          </a:prstGeom>
          <a:ln w="25400">
            <a:solidFill>
              <a:srgbClr val="000000"/>
            </a:solidFill>
            <a:miter lim="400000"/>
          </a:ln>
        </p:spPr>
        <p:txBody>
          <a:bodyPr lIns="50800" tIns="50800" rIns="50800" bIns="50800" anchor="ctr"/>
          <a:lstStyle/>
          <a:p>
            <a:endParaRPr/>
          </a:p>
        </p:txBody>
      </p:sp>
      <p:sp>
        <p:nvSpPr>
          <p:cNvPr id="830" name="線"/>
          <p:cNvSpPr/>
          <p:nvPr/>
        </p:nvSpPr>
        <p:spPr>
          <a:xfrm flipV="1">
            <a:off x="7438630" y="5449982"/>
            <a:ext cx="1" cy="351038"/>
          </a:xfrm>
          <a:prstGeom prst="line">
            <a:avLst/>
          </a:prstGeom>
          <a:ln w="25400">
            <a:solidFill>
              <a:srgbClr val="000000"/>
            </a:solidFill>
            <a:miter lim="400000"/>
          </a:ln>
        </p:spPr>
        <p:txBody>
          <a:bodyPr lIns="50800" tIns="50800" rIns="50800" bIns="50800" anchor="ctr"/>
          <a:lstStyle/>
          <a:p>
            <a:endParaRPr/>
          </a:p>
        </p:txBody>
      </p:sp>
      <p:sp>
        <p:nvSpPr>
          <p:cNvPr id="831" name="線"/>
          <p:cNvSpPr/>
          <p:nvPr/>
        </p:nvSpPr>
        <p:spPr>
          <a:xfrm flipV="1">
            <a:off x="2857513" y="5449982"/>
            <a:ext cx="1" cy="351038"/>
          </a:xfrm>
          <a:prstGeom prst="line">
            <a:avLst/>
          </a:prstGeom>
          <a:ln w="25400">
            <a:solidFill>
              <a:srgbClr val="000000"/>
            </a:solidFill>
            <a:miter lim="400000"/>
          </a:ln>
        </p:spPr>
        <p:txBody>
          <a:bodyPr lIns="50800" tIns="50800" rIns="50800" bIns="50800" anchor="ctr"/>
          <a:lstStyle/>
          <a:p>
            <a:endParaRPr/>
          </a:p>
        </p:txBody>
      </p:sp>
      <p:sp>
        <p:nvSpPr>
          <p:cNvPr id="832" name="線"/>
          <p:cNvSpPr/>
          <p:nvPr/>
        </p:nvSpPr>
        <p:spPr>
          <a:xfrm flipV="1">
            <a:off x="16406778" y="5449982"/>
            <a:ext cx="1" cy="351038"/>
          </a:xfrm>
          <a:prstGeom prst="line">
            <a:avLst/>
          </a:prstGeom>
          <a:ln w="25400">
            <a:solidFill>
              <a:srgbClr val="000000"/>
            </a:solidFill>
            <a:miter lim="400000"/>
          </a:ln>
        </p:spPr>
        <p:txBody>
          <a:bodyPr lIns="50800" tIns="50800" rIns="50800" bIns="50800" anchor="ctr"/>
          <a:lstStyle/>
          <a:p>
            <a:endParaRPr/>
          </a:p>
        </p:txBody>
      </p:sp>
      <p:sp>
        <p:nvSpPr>
          <p:cNvPr id="833" name="線"/>
          <p:cNvSpPr/>
          <p:nvPr/>
        </p:nvSpPr>
        <p:spPr>
          <a:xfrm flipV="1">
            <a:off x="21021633" y="5449982"/>
            <a:ext cx="1" cy="351038"/>
          </a:xfrm>
          <a:prstGeom prst="line">
            <a:avLst/>
          </a:prstGeom>
          <a:ln w="25400">
            <a:solidFill>
              <a:srgbClr val="000000"/>
            </a:solidFill>
            <a:miter lim="400000"/>
          </a:ln>
        </p:spPr>
        <p:txBody>
          <a:bodyPr lIns="50800" tIns="50800" rIns="50800" bIns="50800" anchor="ctr"/>
          <a:lstStyle/>
          <a:p>
            <a:endParaRPr/>
          </a:p>
        </p:txBody>
      </p:sp>
      <p:sp>
        <p:nvSpPr>
          <p:cNvPr id="834" name="代表的なサービス"/>
          <p:cNvSpPr txBox="1"/>
          <p:nvPr/>
        </p:nvSpPr>
        <p:spPr>
          <a:xfrm>
            <a:off x="2931937" y="3890489"/>
            <a:ext cx="5118101" cy="7556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a:lvl1pPr>
          </a:lstStyle>
          <a:p>
            <a:r>
              <a:t>代表的なサービス</a:t>
            </a:r>
          </a:p>
        </p:txBody>
      </p:sp>
      <p:sp>
        <p:nvSpPr>
          <p:cNvPr id="835" name="参考文献4)より"/>
          <p:cNvSpPr txBox="1"/>
          <p:nvPr/>
        </p:nvSpPr>
        <p:spPr>
          <a:xfrm>
            <a:off x="19449420" y="10596495"/>
            <a:ext cx="3730245"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参考文献4)より</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深層学習を使った代表的な生成モデル(深層生成モデル)"/>
          <p:cNvSpPr txBox="1"/>
          <p:nvPr/>
        </p:nvSpPr>
        <p:spPr>
          <a:xfrm>
            <a:off x="3661105" y="2451688"/>
            <a:ext cx="17061790" cy="787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400"/>
            </a:lvl1pPr>
          </a:lstStyle>
          <a:p>
            <a:r>
              <a:t>深層学習を使った代表的な生成モデル(深層生成モデル)</a:t>
            </a:r>
          </a:p>
        </p:txBody>
      </p:sp>
      <p:sp>
        <p:nvSpPr>
          <p:cNvPr id="838"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39" name="・VAE(変分自己符号化器)…"/>
          <p:cNvSpPr txBox="1"/>
          <p:nvPr/>
        </p:nvSpPr>
        <p:spPr>
          <a:xfrm>
            <a:off x="7603366" y="4756888"/>
            <a:ext cx="8313333" cy="4845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300"/>
            </a:pPr>
            <a:r>
              <a:t>・VAE(変分自己符号化器)</a:t>
            </a:r>
          </a:p>
          <a:p>
            <a:pPr algn="l">
              <a:defRPr sz="5300"/>
            </a:pPr>
            <a:r>
              <a:t>・</a:t>
            </a:r>
            <a:r>
              <a:rPr>
                <a:solidFill>
                  <a:schemeClr val="accent5">
                    <a:hueOff val="-82419"/>
                    <a:satOff val="-9513"/>
                    <a:lumOff val="-16343"/>
                  </a:schemeClr>
                </a:solidFill>
              </a:rPr>
              <a:t>GAN(敵対的生成モデル)</a:t>
            </a:r>
          </a:p>
          <a:p>
            <a:pPr algn="l">
              <a:defRPr sz="5300"/>
            </a:pPr>
            <a:r>
              <a:t>・自己回帰モデル</a:t>
            </a:r>
          </a:p>
          <a:p>
            <a:pPr algn="l">
              <a:defRPr sz="5300"/>
            </a:pPr>
            <a:r>
              <a:t>・正規化フロー</a:t>
            </a:r>
          </a:p>
          <a:p>
            <a:pPr algn="l">
              <a:defRPr sz="5300"/>
            </a:pPr>
            <a:r>
              <a:t>・</a:t>
            </a:r>
            <a:r>
              <a:rPr>
                <a:solidFill>
                  <a:schemeClr val="accent5">
                    <a:hueOff val="-82419"/>
                    <a:satOff val="-9513"/>
                    <a:lumOff val="-16343"/>
                  </a:schemeClr>
                </a:solidFill>
              </a:rPr>
              <a:t>拡散モデル</a:t>
            </a:r>
          </a:p>
        </p:txBody>
      </p:sp>
      <p:sp>
        <p:nvSpPr>
          <p:cNvPr id="840" name="画像生成AIのモデル"/>
          <p:cNvSpPr txBox="1"/>
          <p:nvPr/>
        </p:nvSpPr>
        <p:spPr>
          <a:xfrm>
            <a:off x="8743892" y="383956"/>
            <a:ext cx="6896216"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画像生成AIのモデル</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写真が証拠になる時代は終わった?"/>
          <p:cNvSpPr txBox="1"/>
          <p:nvPr/>
        </p:nvSpPr>
        <p:spPr>
          <a:xfrm>
            <a:off x="7870628" y="12788385"/>
            <a:ext cx="8642744"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写真が証拠になる時代は終わった?</a:t>
            </a:r>
          </a:p>
        </p:txBody>
      </p:sp>
      <p:sp>
        <p:nvSpPr>
          <p:cNvPr id="843" name="無(ノイズ)から画像"/>
          <p:cNvSpPr txBox="1"/>
          <p:nvPr/>
        </p:nvSpPr>
        <p:spPr>
          <a:xfrm>
            <a:off x="9851059" y="1977918"/>
            <a:ext cx="4681882"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無(ノイズ)から画像</a:t>
            </a:r>
          </a:p>
        </p:txBody>
      </p:sp>
      <p:sp>
        <p:nvSpPr>
          <p:cNvPr id="844"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45" name="GAN(敵対的生成モデル)"/>
          <p:cNvSpPr txBox="1"/>
          <p:nvPr/>
        </p:nvSpPr>
        <p:spPr>
          <a:xfrm>
            <a:off x="7945888" y="383956"/>
            <a:ext cx="849222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GAN(敵対的生成モデル)</a:t>
            </a:r>
          </a:p>
        </p:txBody>
      </p:sp>
      <p:sp>
        <p:nvSpPr>
          <p:cNvPr id="846" name="Tero Karras, et al. arXiv(2019)"/>
          <p:cNvSpPr txBox="1"/>
          <p:nvPr/>
        </p:nvSpPr>
        <p:spPr>
          <a:xfrm>
            <a:off x="16330044" y="11909856"/>
            <a:ext cx="635508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Tero Karras, et al. arXiv(2019)</a:t>
            </a:r>
          </a:p>
        </p:txBody>
      </p:sp>
      <p:pic>
        <p:nvPicPr>
          <p:cNvPr id="847" name="スクリーンショット 2024-01-25 9.47.38.png" descr="スクリーンショット 2024-01-25 9.47.38.png"/>
          <p:cNvPicPr>
            <a:picLocks noChangeAspect="1"/>
          </p:cNvPicPr>
          <p:nvPr/>
        </p:nvPicPr>
        <p:blipFill>
          <a:blip r:embed="rId2"/>
          <a:stretch>
            <a:fillRect/>
          </a:stretch>
        </p:blipFill>
        <p:spPr>
          <a:xfrm>
            <a:off x="2941011" y="3343280"/>
            <a:ext cx="18501978" cy="817064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四角形"/>
          <p:cNvSpPr/>
          <p:nvPr/>
        </p:nvSpPr>
        <p:spPr>
          <a:xfrm>
            <a:off x="-32605" y="-15356"/>
            <a:ext cx="24449211" cy="1858536"/>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8" name="ILSVRC (ImageNet Large Scale Visual Recognition Challenge)"/>
          <p:cNvSpPr txBox="1"/>
          <p:nvPr/>
        </p:nvSpPr>
        <p:spPr>
          <a:xfrm>
            <a:off x="2287146" y="558312"/>
            <a:ext cx="20136613"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solidFill>
                  <a:srgbClr val="FFFFFF"/>
                </a:solidFill>
              </a:defRPr>
            </a:lvl1pPr>
          </a:lstStyle>
          <a:p>
            <a:r>
              <a:t>ILSVRC (ImageNet Large Scale Visual Recognition Challenge)</a:t>
            </a:r>
          </a:p>
        </p:txBody>
      </p:sp>
      <p:sp>
        <p:nvSpPr>
          <p:cNvPr id="139" name="2010-2017年で実施された画像認識コンペ. 毎年上位入賞した手法は注目が集まる"/>
          <p:cNvSpPr txBox="1"/>
          <p:nvPr/>
        </p:nvSpPr>
        <p:spPr>
          <a:xfrm>
            <a:off x="2719708" y="2309868"/>
            <a:ext cx="19271489"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2010-2017年で実施された画像認識コンペ. 毎年上位入賞した手法は注目が集まる</a:t>
            </a:r>
          </a:p>
        </p:txBody>
      </p:sp>
      <p:sp>
        <p:nvSpPr>
          <p:cNvPr id="140" name="ImageNetと呼ばれる1400万枚の画像が対象(1000クラス)"/>
          <p:cNvSpPr txBox="1"/>
          <p:nvPr/>
        </p:nvSpPr>
        <p:spPr>
          <a:xfrm>
            <a:off x="2719708" y="3386157"/>
            <a:ext cx="14138149"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ImageNetと呼ばれる1400万枚の画像が対象(1000クラス)</a:t>
            </a:r>
          </a:p>
        </p:txBody>
      </p:sp>
      <p:pic>
        <p:nvPicPr>
          <p:cNvPr id="141" name="スクリーンショット 2024-01-23 17.24.29.png" descr="スクリーンショット 2024-01-23 17.24.29.png"/>
          <p:cNvPicPr>
            <a:picLocks noChangeAspect="1"/>
          </p:cNvPicPr>
          <p:nvPr/>
        </p:nvPicPr>
        <p:blipFill>
          <a:blip r:embed="rId2"/>
          <a:stretch>
            <a:fillRect/>
          </a:stretch>
        </p:blipFill>
        <p:spPr>
          <a:xfrm>
            <a:off x="14142556" y="4609217"/>
            <a:ext cx="9546781" cy="6529566"/>
          </a:xfrm>
          <a:prstGeom prst="rect">
            <a:avLst/>
          </a:prstGeom>
          <a:ln w="12700">
            <a:miter lim="400000"/>
          </a:ln>
        </p:spPr>
      </p:pic>
      <p:sp>
        <p:nvSpPr>
          <p:cNvPr id="142" name="ImageNet Large Scale Visual Recognition Challenge…"/>
          <p:cNvSpPr txBox="1"/>
          <p:nvPr/>
        </p:nvSpPr>
        <p:spPr>
          <a:xfrm>
            <a:off x="16582497" y="11535831"/>
            <a:ext cx="6686266"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spcBef>
                <a:spcPts val="1200"/>
              </a:spcBef>
              <a:defRPr sz="2300" b="1">
                <a:solidFill>
                  <a:srgbClr val="131413"/>
                </a:solidFill>
                <a:latin typeface="Times Roman"/>
                <a:ea typeface="Times Roman"/>
                <a:cs typeface="Times Roman"/>
                <a:sym typeface="Times Roman"/>
              </a:defRPr>
            </a:pPr>
            <a:r>
              <a:t>ImageNet Large Scale Visual Recognition Challenge </a:t>
            </a:r>
            <a:endParaRPr b="0">
              <a:solidFill>
                <a:srgbClr val="000000"/>
              </a:solidFill>
            </a:endParaRPr>
          </a:p>
          <a:p>
            <a:pPr algn="l" defTabSz="457200">
              <a:spcBef>
                <a:spcPts val="1200"/>
              </a:spcBef>
              <a:defRPr sz="2300" b="1">
                <a:solidFill>
                  <a:srgbClr val="131413"/>
                </a:solidFill>
                <a:latin typeface="Times Roman"/>
                <a:ea typeface="Times Roman"/>
                <a:cs typeface="Times Roman"/>
                <a:sym typeface="Times Roman"/>
              </a:defRPr>
            </a:pPr>
            <a:r>
              <a:rPr b="0">
                <a:solidFill>
                  <a:srgbClr val="000000"/>
                </a:solidFill>
              </a:rPr>
              <a:t>Int J Comput Vis(2015) 115:211-252</a:t>
            </a:r>
          </a:p>
        </p:txBody>
      </p:sp>
      <p:sp>
        <p:nvSpPr>
          <p:cNvPr id="143" name="2012 : AlexNet…"/>
          <p:cNvSpPr txBox="1"/>
          <p:nvPr/>
        </p:nvSpPr>
        <p:spPr>
          <a:xfrm>
            <a:off x="2846708" y="7992316"/>
            <a:ext cx="9133333" cy="289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2012 : AlexNet</a:t>
            </a:r>
          </a:p>
          <a:p>
            <a:pPr algn="l">
              <a:defRPr sz="4000"/>
            </a:pPr>
            <a:r>
              <a:t>2014 : GoogleNet(1位), VGG (2位)</a:t>
            </a:r>
          </a:p>
          <a:p>
            <a:pPr algn="l">
              <a:defRPr sz="4000"/>
            </a:pPr>
            <a:r>
              <a:t>2015 : ResNet</a:t>
            </a:r>
          </a:p>
        </p:txBody>
      </p:sp>
      <p:sp>
        <p:nvSpPr>
          <p:cNvPr id="144" name="数多くの代表的なネットワークが存在する…"/>
          <p:cNvSpPr txBox="1"/>
          <p:nvPr/>
        </p:nvSpPr>
        <p:spPr>
          <a:xfrm>
            <a:off x="2020892" y="5308236"/>
            <a:ext cx="9751061"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000"/>
            </a:pPr>
            <a:r>
              <a:t>数多くの代表的なネットワークが存在する</a:t>
            </a:r>
          </a:p>
          <a:p>
            <a:pPr>
              <a:defRPr sz="4000"/>
            </a:pPr>
            <a:r>
              <a:t>(その多くは畳み込みとプーリング)</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Generator…"/>
          <p:cNvSpPr txBox="1"/>
          <p:nvPr/>
        </p:nvSpPr>
        <p:spPr>
          <a:xfrm>
            <a:off x="4485069" y="2878452"/>
            <a:ext cx="2956803"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Generator</a:t>
            </a:r>
          </a:p>
          <a:p>
            <a:pPr>
              <a:defRPr sz="4100"/>
            </a:pPr>
            <a:r>
              <a:t>作る(偽札)</a:t>
            </a:r>
          </a:p>
        </p:txBody>
      </p:sp>
      <p:sp>
        <p:nvSpPr>
          <p:cNvPr id="850" name="四角形"/>
          <p:cNvSpPr/>
          <p:nvPr/>
        </p:nvSpPr>
        <p:spPr>
          <a:xfrm>
            <a:off x="-32605" y="-15356"/>
            <a:ext cx="24449211" cy="152148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51" name="GAN(敵対的生成モデル)"/>
          <p:cNvSpPr txBox="1"/>
          <p:nvPr/>
        </p:nvSpPr>
        <p:spPr>
          <a:xfrm>
            <a:off x="7945888" y="316761"/>
            <a:ext cx="849222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GAN(敵対的生成モデル)</a:t>
            </a:r>
          </a:p>
        </p:txBody>
      </p:sp>
      <p:sp>
        <p:nvSpPr>
          <p:cNvPr id="852" name="Discriminator…"/>
          <p:cNvSpPr txBox="1"/>
          <p:nvPr/>
        </p:nvSpPr>
        <p:spPr>
          <a:xfrm>
            <a:off x="15958567" y="2878452"/>
            <a:ext cx="3885211"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Discriminator</a:t>
            </a:r>
          </a:p>
          <a:p>
            <a:pPr>
              <a:defRPr sz="4100"/>
            </a:pPr>
            <a:r>
              <a:t>見抜く(警察)</a:t>
            </a:r>
          </a:p>
        </p:txBody>
      </p:sp>
      <p:pic>
        <p:nvPicPr>
          <p:cNvPr id="853" name="スクリーンショット 2024-01-25 3.38.37.png" descr="スクリーンショット 2024-01-25 3.38.37.png"/>
          <p:cNvPicPr>
            <a:picLocks noChangeAspect="1"/>
          </p:cNvPicPr>
          <p:nvPr/>
        </p:nvPicPr>
        <p:blipFill>
          <a:blip r:embed="rId2"/>
          <a:stretch>
            <a:fillRect/>
          </a:stretch>
        </p:blipFill>
        <p:spPr>
          <a:xfrm>
            <a:off x="2591174" y="4701221"/>
            <a:ext cx="6744593" cy="6759482"/>
          </a:xfrm>
          <a:prstGeom prst="rect">
            <a:avLst/>
          </a:prstGeom>
          <a:ln w="12700">
            <a:miter lim="400000"/>
          </a:ln>
        </p:spPr>
      </p:pic>
      <p:pic>
        <p:nvPicPr>
          <p:cNvPr id="854" name="スクリーンショット 2024-01-25 3.39.04.png" descr="スクリーンショット 2024-01-25 3.39.04.png"/>
          <p:cNvPicPr>
            <a:picLocks noChangeAspect="1"/>
          </p:cNvPicPr>
          <p:nvPr/>
        </p:nvPicPr>
        <p:blipFill>
          <a:blip r:embed="rId3"/>
          <a:stretch>
            <a:fillRect/>
          </a:stretch>
        </p:blipFill>
        <p:spPr>
          <a:xfrm>
            <a:off x="14513955" y="4701221"/>
            <a:ext cx="6774436" cy="6759482"/>
          </a:xfrm>
          <a:prstGeom prst="rect">
            <a:avLst/>
          </a:prstGeom>
          <a:ln w="12700">
            <a:miter lim="400000"/>
          </a:ln>
        </p:spPr>
      </p:pic>
      <p:sp>
        <p:nvSpPr>
          <p:cNvPr id="855" name="VS"/>
          <p:cNvSpPr txBox="1"/>
          <p:nvPr/>
        </p:nvSpPr>
        <p:spPr>
          <a:xfrm>
            <a:off x="11334666" y="7009817"/>
            <a:ext cx="1180390" cy="81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600"/>
            </a:lvl1pPr>
          </a:lstStyle>
          <a:p>
            <a:r>
              <a:t>VS</a:t>
            </a:r>
          </a:p>
        </p:txBody>
      </p:sp>
      <p:sp>
        <p:nvSpPr>
          <p:cNvPr id="856" name="GAN : Generative Adversarial Network"/>
          <p:cNvSpPr txBox="1"/>
          <p:nvPr/>
        </p:nvSpPr>
        <p:spPr>
          <a:xfrm>
            <a:off x="6427437" y="1843083"/>
            <a:ext cx="1099484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GAN : Generative Adversarial Network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Generator…"/>
          <p:cNvSpPr txBox="1"/>
          <p:nvPr/>
        </p:nvSpPr>
        <p:spPr>
          <a:xfrm>
            <a:off x="4485069" y="2700652"/>
            <a:ext cx="2956803"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Generator</a:t>
            </a:r>
          </a:p>
          <a:p>
            <a:pPr>
              <a:defRPr sz="4100"/>
            </a:pPr>
            <a:r>
              <a:t>生成器</a:t>
            </a:r>
          </a:p>
        </p:txBody>
      </p:sp>
      <p:sp>
        <p:nvSpPr>
          <p:cNvPr id="859"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0" name="GAN(敵対的生成モデル)"/>
          <p:cNvSpPr txBox="1"/>
          <p:nvPr/>
        </p:nvSpPr>
        <p:spPr>
          <a:xfrm>
            <a:off x="7945888" y="383956"/>
            <a:ext cx="849222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GAN(敵対的生成モデル)</a:t>
            </a:r>
          </a:p>
        </p:txBody>
      </p:sp>
      <p:sp>
        <p:nvSpPr>
          <p:cNvPr id="861" name="Discriminator…"/>
          <p:cNvSpPr txBox="1"/>
          <p:nvPr/>
        </p:nvSpPr>
        <p:spPr>
          <a:xfrm>
            <a:off x="15958567" y="2700652"/>
            <a:ext cx="3885211"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Discriminator</a:t>
            </a:r>
          </a:p>
          <a:p>
            <a:pPr>
              <a:defRPr sz="4100"/>
            </a:pPr>
            <a:r>
              <a:t>識別器</a:t>
            </a:r>
          </a:p>
        </p:txBody>
      </p:sp>
      <p:pic>
        <p:nvPicPr>
          <p:cNvPr id="862" name="スクリーンショット 2024-01-25 3.38.37.png" descr="スクリーンショット 2024-01-25 3.38.37.png"/>
          <p:cNvPicPr>
            <a:picLocks noChangeAspect="1"/>
          </p:cNvPicPr>
          <p:nvPr/>
        </p:nvPicPr>
        <p:blipFill>
          <a:blip r:embed="rId2"/>
          <a:stretch>
            <a:fillRect/>
          </a:stretch>
        </p:blipFill>
        <p:spPr>
          <a:xfrm>
            <a:off x="4320688" y="5281377"/>
            <a:ext cx="3761675" cy="3769979"/>
          </a:xfrm>
          <a:prstGeom prst="rect">
            <a:avLst/>
          </a:prstGeom>
          <a:ln w="12700">
            <a:miter lim="400000"/>
          </a:ln>
        </p:spPr>
      </p:pic>
      <p:pic>
        <p:nvPicPr>
          <p:cNvPr id="863" name="スクリーンショット 2024-01-25 3.39.04.png" descr="スクリーンショット 2024-01-25 3.39.04.png"/>
          <p:cNvPicPr>
            <a:picLocks noChangeAspect="1"/>
          </p:cNvPicPr>
          <p:nvPr/>
        </p:nvPicPr>
        <p:blipFill>
          <a:blip r:embed="rId3"/>
          <a:stretch>
            <a:fillRect/>
          </a:stretch>
        </p:blipFill>
        <p:spPr>
          <a:xfrm>
            <a:off x="16012013" y="5281377"/>
            <a:ext cx="3778319" cy="3769979"/>
          </a:xfrm>
          <a:prstGeom prst="rect">
            <a:avLst/>
          </a:prstGeom>
          <a:ln w="12700">
            <a:miter lim="400000"/>
          </a:ln>
        </p:spPr>
      </p:pic>
      <p:sp>
        <p:nvSpPr>
          <p:cNvPr id="864" name="ノイズ"/>
          <p:cNvSpPr txBox="1"/>
          <p:nvPr/>
        </p:nvSpPr>
        <p:spPr>
          <a:xfrm>
            <a:off x="1467315" y="6925066"/>
            <a:ext cx="12420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ノイズ</a:t>
            </a:r>
          </a:p>
        </p:txBody>
      </p:sp>
      <p:sp>
        <p:nvSpPr>
          <p:cNvPr id="865" name="矢印"/>
          <p:cNvSpPr/>
          <p:nvPr/>
        </p:nvSpPr>
        <p:spPr>
          <a:xfrm>
            <a:off x="3304276" y="6790161"/>
            <a:ext cx="709029" cy="752411"/>
          </a:xfrm>
          <a:prstGeom prst="rightArrow">
            <a:avLst>
              <a:gd name="adj1" fmla="val 32000"/>
              <a:gd name="adj2" fmla="val 67916"/>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6" name="偽画像"/>
          <p:cNvSpPr txBox="1"/>
          <p:nvPr/>
        </p:nvSpPr>
        <p:spPr>
          <a:xfrm>
            <a:off x="10195233" y="6925066"/>
            <a:ext cx="1257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偽画像</a:t>
            </a:r>
          </a:p>
        </p:txBody>
      </p:sp>
      <p:sp>
        <p:nvSpPr>
          <p:cNvPr id="867" name="矢印"/>
          <p:cNvSpPr/>
          <p:nvPr/>
        </p:nvSpPr>
        <p:spPr>
          <a:xfrm>
            <a:off x="8664583" y="6654221"/>
            <a:ext cx="1154088" cy="1024289"/>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8" name="矢印"/>
          <p:cNvSpPr/>
          <p:nvPr/>
        </p:nvSpPr>
        <p:spPr>
          <a:xfrm>
            <a:off x="14469949" y="7662617"/>
            <a:ext cx="1154088" cy="1024289"/>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69" name="偽画像"/>
          <p:cNvSpPr txBox="1"/>
          <p:nvPr/>
        </p:nvSpPr>
        <p:spPr>
          <a:xfrm>
            <a:off x="12760762" y="7933461"/>
            <a:ext cx="1257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偽画像</a:t>
            </a:r>
          </a:p>
        </p:txBody>
      </p:sp>
      <p:sp>
        <p:nvSpPr>
          <p:cNvPr id="870" name="真の画像"/>
          <p:cNvSpPr txBox="1"/>
          <p:nvPr/>
        </p:nvSpPr>
        <p:spPr>
          <a:xfrm>
            <a:off x="12570262" y="6036066"/>
            <a:ext cx="1638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真の画像</a:t>
            </a:r>
          </a:p>
        </p:txBody>
      </p:sp>
      <p:sp>
        <p:nvSpPr>
          <p:cNvPr id="871" name="矢印"/>
          <p:cNvSpPr/>
          <p:nvPr/>
        </p:nvSpPr>
        <p:spPr>
          <a:xfrm>
            <a:off x="14469949" y="5765222"/>
            <a:ext cx="1154088" cy="1024289"/>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2" name="真の画像か…"/>
          <p:cNvSpPr txBox="1"/>
          <p:nvPr/>
        </p:nvSpPr>
        <p:spPr>
          <a:xfrm>
            <a:off x="21593782" y="6639316"/>
            <a:ext cx="2400301"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真の画像か</a:t>
            </a:r>
          </a:p>
          <a:p>
            <a:r>
              <a:t>偽画像か分類</a:t>
            </a:r>
          </a:p>
        </p:txBody>
      </p:sp>
      <p:sp>
        <p:nvSpPr>
          <p:cNvPr id="873" name="矢印"/>
          <p:cNvSpPr/>
          <p:nvPr/>
        </p:nvSpPr>
        <p:spPr>
          <a:xfrm>
            <a:off x="20178307" y="6654221"/>
            <a:ext cx="1154089" cy="1024289"/>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74" name="初めはデタラメな画像を作る…"/>
          <p:cNvSpPr txBox="1"/>
          <p:nvPr/>
        </p:nvSpPr>
        <p:spPr>
          <a:xfrm>
            <a:off x="2282248" y="10454077"/>
            <a:ext cx="7362445" cy="1416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初めはデタラメな画像を作る</a:t>
            </a:r>
          </a:p>
          <a:p>
            <a:pPr>
              <a:defRPr sz="4100"/>
            </a:pPr>
            <a:r>
              <a:t>→学習して真の画像に近づける</a:t>
            </a:r>
          </a:p>
        </p:txBody>
      </p:sp>
      <p:sp>
        <p:nvSpPr>
          <p:cNvPr id="875" name="初めは区別出来ない…"/>
          <p:cNvSpPr txBox="1"/>
          <p:nvPr/>
        </p:nvSpPr>
        <p:spPr>
          <a:xfrm>
            <a:off x="13178550" y="10454077"/>
            <a:ext cx="9445245" cy="1416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初めは区別出来ない</a:t>
            </a:r>
          </a:p>
          <a:p>
            <a:pPr>
              <a:defRPr sz="4100"/>
            </a:pPr>
            <a:r>
              <a:t>→学習して偽画像を見分けるようにする</a:t>
            </a:r>
          </a:p>
        </p:txBody>
      </p:sp>
      <p:sp>
        <p:nvSpPr>
          <p:cNvPr id="876" name="2つのニューラルネットワークが競争的に学習させて画像を生成させる"/>
          <p:cNvSpPr txBox="1"/>
          <p:nvPr/>
        </p:nvSpPr>
        <p:spPr>
          <a:xfrm>
            <a:off x="3886441" y="12692214"/>
            <a:ext cx="16611118"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2つのニューラルネットワークが競争的に学習させて画像を生成させる</a:t>
            </a:r>
          </a:p>
        </p:txBody>
      </p:sp>
      <p:sp>
        <p:nvSpPr>
          <p:cNvPr id="877" name="線"/>
          <p:cNvSpPr/>
          <p:nvPr/>
        </p:nvSpPr>
        <p:spPr>
          <a:xfrm>
            <a:off x="11556896" y="7381206"/>
            <a:ext cx="1084989" cy="742071"/>
          </a:xfrm>
          <a:prstGeom prst="line">
            <a:avLst/>
          </a:prstGeom>
          <a:ln w="25400">
            <a:solidFill>
              <a:srgbClr val="000000"/>
            </a:solidFill>
            <a:custDash>
              <a:ds d="200000" sp="200000"/>
            </a:custDash>
            <a:miter lim="400000"/>
            <a:tailEnd type="triangle"/>
          </a:ln>
        </p:spPr>
        <p:txBody>
          <a:bodyPr lIns="50800" tIns="50800" rIns="50800" bIns="50800" anchor="ctr"/>
          <a:lstStyle/>
          <a:p>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Generator…"/>
          <p:cNvSpPr txBox="1"/>
          <p:nvPr/>
        </p:nvSpPr>
        <p:spPr>
          <a:xfrm>
            <a:off x="4485069" y="2700652"/>
            <a:ext cx="2956803"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Generator</a:t>
            </a:r>
          </a:p>
          <a:p>
            <a:pPr>
              <a:defRPr sz="4100"/>
            </a:pPr>
            <a:r>
              <a:t>生成器</a:t>
            </a:r>
          </a:p>
        </p:txBody>
      </p:sp>
      <p:sp>
        <p:nvSpPr>
          <p:cNvPr id="880"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81" name="GAN(敵対的生成モデル)"/>
          <p:cNvSpPr txBox="1"/>
          <p:nvPr/>
        </p:nvSpPr>
        <p:spPr>
          <a:xfrm>
            <a:off x="7945888" y="383956"/>
            <a:ext cx="849222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GAN(敵対的生成モデル)</a:t>
            </a:r>
          </a:p>
        </p:txBody>
      </p:sp>
      <p:sp>
        <p:nvSpPr>
          <p:cNvPr id="882" name="ノイズとは単なる乱数のベクトルのこと"/>
          <p:cNvSpPr txBox="1"/>
          <p:nvPr/>
        </p:nvSpPr>
        <p:spPr>
          <a:xfrm>
            <a:off x="13278777" y="2628999"/>
            <a:ext cx="875284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vl1pPr>
          </a:lstStyle>
          <a:p>
            <a:r>
              <a:t>ノイズとは単なる乱数のベクトルのこと</a:t>
            </a:r>
          </a:p>
        </p:txBody>
      </p:sp>
      <p:sp>
        <p:nvSpPr>
          <p:cNvPr id="883" name="ex)"/>
          <p:cNvSpPr txBox="1"/>
          <p:nvPr/>
        </p:nvSpPr>
        <p:spPr>
          <a:xfrm>
            <a:off x="13731937" y="3774974"/>
            <a:ext cx="915417"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vl1pPr>
          </a:lstStyle>
          <a:p>
            <a:r>
              <a:t>ex)</a:t>
            </a:r>
          </a:p>
        </p:txBody>
      </p:sp>
      <p:sp>
        <p:nvSpPr>
          <p:cNvPr id="884" name="[1, 10, 100, 200]"/>
          <p:cNvSpPr txBox="1"/>
          <p:nvPr/>
        </p:nvSpPr>
        <p:spPr>
          <a:xfrm>
            <a:off x="13480279" y="5361647"/>
            <a:ext cx="4471696"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vl1pPr>
          </a:lstStyle>
          <a:p>
            <a:r>
              <a:t>[1, 10, 100, 200]</a:t>
            </a:r>
          </a:p>
        </p:txBody>
      </p:sp>
      <p:graphicFrame>
        <p:nvGraphicFramePr>
          <p:cNvPr id="885" name="表1"/>
          <p:cNvGraphicFramePr/>
          <p:nvPr/>
        </p:nvGraphicFramePr>
        <p:xfrm>
          <a:off x="19258866" y="5093672"/>
          <a:ext cx="4111662" cy="1158250"/>
        </p:xfrm>
        <a:graphic>
          <a:graphicData uri="http://schemas.openxmlformats.org/drawingml/2006/table">
            <a:tbl>
              <a:tblPr bandRow="1">
                <a:tableStyleId>{4C3C2611-4C71-4FC5-86AE-919BDF0F9419}</a:tableStyleId>
              </a:tblPr>
              <a:tblGrid>
                <a:gridCol w="1018390">
                  <a:extLst>
                    <a:ext uri="{9D8B030D-6E8A-4147-A177-3AD203B41FA5}">
                      <a16:colId xmlns:a16="http://schemas.microsoft.com/office/drawing/2014/main" val="20000"/>
                    </a:ext>
                  </a:extLst>
                </a:gridCol>
                <a:gridCol w="1018390">
                  <a:extLst>
                    <a:ext uri="{9D8B030D-6E8A-4147-A177-3AD203B41FA5}">
                      <a16:colId xmlns:a16="http://schemas.microsoft.com/office/drawing/2014/main" val="20001"/>
                    </a:ext>
                  </a:extLst>
                </a:gridCol>
                <a:gridCol w="1018390">
                  <a:extLst>
                    <a:ext uri="{9D8B030D-6E8A-4147-A177-3AD203B41FA5}">
                      <a16:colId xmlns:a16="http://schemas.microsoft.com/office/drawing/2014/main" val="20002"/>
                    </a:ext>
                  </a:extLst>
                </a:gridCol>
                <a:gridCol w="1018390">
                  <a:extLst>
                    <a:ext uri="{9D8B030D-6E8A-4147-A177-3AD203B41FA5}">
                      <a16:colId xmlns:a16="http://schemas.microsoft.com/office/drawing/2014/main" val="20003"/>
                    </a:ext>
                  </a:extLst>
                </a:gridCol>
              </a:tblGrid>
              <a:tr h="1120148">
                <a:tc>
                  <a:txBody>
                    <a:bodyPr/>
                    <a:lstStyle/>
                    <a:p>
                      <a:pPr defTabSz="914400">
                        <a:defRPr sz="3200">
                          <a:sym typeface="ヒラギノ角ゴ ProN W3"/>
                        </a:defRPr>
                      </a:pPr>
                      <a:endParaRP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000000"/>
                    </a:solidFill>
                  </a:tcPr>
                </a:tc>
                <a:tc>
                  <a:txBody>
                    <a:bodyPr/>
                    <a:lstStyle/>
                    <a:p>
                      <a:pPr defTabSz="914400">
                        <a:defRPr sz="3200">
                          <a:sym typeface="ヒラギノ角ゴ ProN W3"/>
                        </a:defRPr>
                      </a:pPr>
                      <a:endParaRP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4D4E4E"/>
                    </a:solidFill>
                  </a:tcPr>
                </a:tc>
                <a:tc>
                  <a:txBody>
                    <a:bodyPr/>
                    <a:lstStyle/>
                    <a:p>
                      <a:pPr defTabSz="914400">
                        <a:defRPr sz="3200">
                          <a:sym typeface="ヒラギノ角ゴ ProN W3"/>
                        </a:defRPr>
                      </a:pPr>
                      <a:endParaRP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B4B6B6"/>
                    </a:solidFill>
                  </a:tcPr>
                </a:tc>
                <a:tc>
                  <a:txBody>
                    <a:bodyPr/>
                    <a:lstStyle/>
                    <a:p>
                      <a:pPr defTabSz="914400">
                        <a:defRPr sz="3200">
                          <a:sym typeface="ヒラギノ角ゴ ProN W3"/>
                        </a:defRPr>
                      </a:pPr>
                      <a:endParaRP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EDF0F0"/>
                    </a:solidFill>
                  </a:tcPr>
                </a:tc>
                <a:extLst>
                  <a:ext uri="{0D108BD9-81ED-4DB2-BD59-A6C34878D82A}">
                    <a16:rowId xmlns:a16="http://schemas.microsoft.com/office/drawing/2014/main" val="10000"/>
                  </a:ext>
                </a:extLst>
              </a:tr>
            </a:tbl>
          </a:graphicData>
        </a:graphic>
      </p:graphicFrame>
      <p:graphicFrame>
        <p:nvGraphicFramePr>
          <p:cNvPr id="886" name="表1-1"/>
          <p:cNvGraphicFramePr/>
          <p:nvPr/>
        </p:nvGraphicFramePr>
        <p:xfrm>
          <a:off x="19442031" y="6892942"/>
          <a:ext cx="3334014" cy="1693973"/>
        </p:xfrm>
        <a:graphic>
          <a:graphicData uri="http://schemas.openxmlformats.org/drawingml/2006/table">
            <a:tbl>
              <a:tblPr bandRow="1">
                <a:tableStyleId>{4C3C2611-4C71-4FC5-86AE-919BDF0F9419}</a:tableStyleId>
              </a:tblPr>
              <a:tblGrid>
                <a:gridCol w="1647956">
                  <a:extLst>
                    <a:ext uri="{9D8B030D-6E8A-4147-A177-3AD203B41FA5}">
                      <a16:colId xmlns:a16="http://schemas.microsoft.com/office/drawing/2014/main" val="20000"/>
                    </a:ext>
                  </a:extLst>
                </a:gridCol>
                <a:gridCol w="1647956">
                  <a:extLst>
                    <a:ext uri="{9D8B030D-6E8A-4147-A177-3AD203B41FA5}">
                      <a16:colId xmlns:a16="http://schemas.microsoft.com/office/drawing/2014/main" val="20001"/>
                    </a:ext>
                  </a:extLst>
                </a:gridCol>
              </a:tblGrid>
              <a:tr h="1655872">
                <a:tc>
                  <a:txBody>
                    <a:bodyPr/>
                    <a:lstStyle/>
                    <a:p>
                      <a:pPr defTabSz="914400">
                        <a:defRPr sz="3200">
                          <a:sym typeface="ヒラギノ角ゴ ProN W3"/>
                        </a:defRPr>
                      </a:pPr>
                      <a:endParaRP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000000"/>
                    </a:solidFill>
                  </a:tcPr>
                </a:tc>
                <a:tc>
                  <a:txBody>
                    <a:bodyPr/>
                    <a:lstStyle/>
                    <a:p>
                      <a:pPr defTabSz="914400">
                        <a:defRPr sz="3200">
                          <a:sym typeface="ヒラギノ角ゴ ProN W3"/>
                        </a:defRPr>
                      </a:pPr>
                      <a:endParaRP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4D4E4E"/>
                    </a:solidFill>
                  </a:tcPr>
                </a:tc>
                <a:extLst>
                  <a:ext uri="{0D108BD9-81ED-4DB2-BD59-A6C34878D82A}">
                    <a16:rowId xmlns:a16="http://schemas.microsoft.com/office/drawing/2014/main" val="10000"/>
                  </a:ext>
                </a:extLst>
              </a:tr>
            </a:tbl>
          </a:graphicData>
        </a:graphic>
      </p:graphicFrame>
      <p:graphicFrame>
        <p:nvGraphicFramePr>
          <p:cNvPr id="887" name="表1-1-1"/>
          <p:cNvGraphicFramePr/>
          <p:nvPr/>
        </p:nvGraphicFramePr>
        <p:xfrm>
          <a:off x="19442031" y="8577074"/>
          <a:ext cx="3334014" cy="1693973"/>
        </p:xfrm>
        <a:graphic>
          <a:graphicData uri="http://schemas.openxmlformats.org/drawingml/2006/table">
            <a:tbl>
              <a:tblPr bandRow="1">
                <a:tableStyleId>{4C3C2611-4C71-4FC5-86AE-919BDF0F9419}</a:tableStyleId>
              </a:tblPr>
              <a:tblGrid>
                <a:gridCol w="1647956">
                  <a:extLst>
                    <a:ext uri="{9D8B030D-6E8A-4147-A177-3AD203B41FA5}">
                      <a16:colId xmlns:a16="http://schemas.microsoft.com/office/drawing/2014/main" val="20000"/>
                    </a:ext>
                  </a:extLst>
                </a:gridCol>
                <a:gridCol w="1647956">
                  <a:extLst>
                    <a:ext uri="{9D8B030D-6E8A-4147-A177-3AD203B41FA5}">
                      <a16:colId xmlns:a16="http://schemas.microsoft.com/office/drawing/2014/main" val="20001"/>
                    </a:ext>
                  </a:extLst>
                </a:gridCol>
              </a:tblGrid>
              <a:tr h="1655872">
                <a:tc>
                  <a:txBody>
                    <a:bodyPr/>
                    <a:lstStyle/>
                    <a:p>
                      <a:pPr defTabSz="914400">
                        <a:defRPr sz="3200">
                          <a:sym typeface="ヒラギノ角ゴ ProN W3"/>
                        </a:defRPr>
                      </a:pPr>
                      <a:endParaRP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B4B6B6"/>
                    </a:solidFill>
                  </a:tcPr>
                </a:tc>
                <a:tc>
                  <a:txBody>
                    <a:bodyPr/>
                    <a:lstStyle/>
                    <a:p>
                      <a:pPr defTabSz="914400">
                        <a:defRPr sz="3200">
                          <a:sym typeface="ヒラギノ角ゴ ProN W3"/>
                        </a:defRPr>
                      </a:pPr>
                      <a:endParaRPr/>
                    </a:p>
                  </a:txBody>
                  <a:tcPr marL="50800" marR="50800" marT="50800" marB="50800" anchor="ctr" horzOverflow="overflow">
                    <a:lnL w="38100">
                      <a:solidFill>
                        <a:srgbClr val="164F86"/>
                      </a:solidFill>
                      <a:miter lim="400000"/>
                    </a:lnL>
                    <a:lnR w="38100">
                      <a:solidFill>
                        <a:srgbClr val="164F86"/>
                      </a:solidFill>
                      <a:miter lim="400000"/>
                    </a:lnR>
                    <a:lnT w="38100">
                      <a:solidFill>
                        <a:srgbClr val="164F86"/>
                      </a:solidFill>
                      <a:miter lim="400000"/>
                    </a:lnT>
                    <a:lnB w="38100">
                      <a:solidFill>
                        <a:srgbClr val="164F86"/>
                      </a:solidFill>
                      <a:miter lim="400000"/>
                    </a:lnB>
                    <a:solidFill>
                      <a:srgbClr val="EDF0F0"/>
                    </a:solidFill>
                  </a:tcPr>
                </a:tc>
                <a:extLst>
                  <a:ext uri="{0D108BD9-81ED-4DB2-BD59-A6C34878D82A}">
                    <a16:rowId xmlns:a16="http://schemas.microsoft.com/office/drawing/2014/main" val="10000"/>
                  </a:ext>
                </a:extLst>
              </a:tr>
            </a:tbl>
          </a:graphicData>
        </a:graphic>
      </p:graphicFrame>
      <p:sp>
        <p:nvSpPr>
          <p:cNvPr id="888" name="[[1, 10]…"/>
          <p:cNvSpPr txBox="1"/>
          <p:nvPr/>
        </p:nvSpPr>
        <p:spPr>
          <a:xfrm>
            <a:off x="14185396" y="7360627"/>
            <a:ext cx="3215488"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[[1, 10]</a:t>
            </a:r>
          </a:p>
          <a:p>
            <a:pPr algn="l">
              <a:defRPr sz="3800"/>
            </a:pPr>
            <a:r>
              <a:t> [100, 200]]</a:t>
            </a:r>
          </a:p>
        </p:txBody>
      </p:sp>
      <p:pic>
        <p:nvPicPr>
          <p:cNvPr id="889" name="スクリーンショット 2024-01-25 3.38.37.png" descr="スクリーンショット 2024-01-25 3.38.37.png"/>
          <p:cNvPicPr>
            <a:picLocks noChangeAspect="1"/>
          </p:cNvPicPr>
          <p:nvPr/>
        </p:nvPicPr>
        <p:blipFill>
          <a:blip r:embed="rId2"/>
          <a:stretch>
            <a:fillRect/>
          </a:stretch>
        </p:blipFill>
        <p:spPr>
          <a:xfrm>
            <a:off x="4320688" y="5281377"/>
            <a:ext cx="3761675" cy="3769979"/>
          </a:xfrm>
          <a:prstGeom prst="rect">
            <a:avLst/>
          </a:prstGeom>
          <a:ln w="12700">
            <a:miter lim="400000"/>
          </a:ln>
        </p:spPr>
      </p:pic>
      <p:sp>
        <p:nvSpPr>
          <p:cNvPr id="890" name="ノイズ"/>
          <p:cNvSpPr txBox="1"/>
          <p:nvPr/>
        </p:nvSpPr>
        <p:spPr>
          <a:xfrm>
            <a:off x="1467315" y="6925066"/>
            <a:ext cx="124206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ノイズ</a:t>
            </a:r>
          </a:p>
        </p:txBody>
      </p:sp>
      <p:sp>
        <p:nvSpPr>
          <p:cNvPr id="891" name="矢印"/>
          <p:cNvSpPr/>
          <p:nvPr/>
        </p:nvSpPr>
        <p:spPr>
          <a:xfrm>
            <a:off x="3304276" y="6790161"/>
            <a:ext cx="709029" cy="752411"/>
          </a:xfrm>
          <a:prstGeom prst="rightArrow">
            <a:avLst>
              <a:gd name="adj1" fmla="val 32000"/>
              <a:gd name="adj2" fmla="val 67916"/>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92" name="偽画像"/>
          <p:cNvSpPr txBox="1"/>
          <p:nvPr/>
        </p:nvSpPr>
        <p:spPr>
          <a:xfrm>
            <a:off x="10195233" y="6925066"/>
            <a:ext cx="1257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偽画像</a:t>
            </a:r>
          </a:p>
        </p:txBody>
      </p:sp>
      <p:sp>
        <p:nvSpPr>
          <p:cNvPr id="893" name="矢印"/>
          <p:cNvSpPr/>
          <p:nvPr/>
        </p:nvSpPr>
        <p:spPr>
          <a:xfrm>
            <a:off x="8664583" y="6654221"/>
            <a:ext cx="1154088" cy="1024289"/>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894" name="GAN → DCGAN → CycleGAN → ProGAN → BigGAN → StyleGAN"/>
          <p:cNvSpPr txBox="1"/>
          <p:nvPr/>
        </p:nvSpPr>
        <p:spPr>
          <a:xfrm>
            <a:off x="2323745" y="11909199"/>
            <a:ext cx="19357849"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GAN → DCGAN → CycleGAN → ProGAN → BigGAN → StyleGAN</a:t>
            </a:r>
          </a:p>
        </p:txBody>
      </p:sp>
      <p:sp>
        <p:nvSpPr>
          <p:cNvPr id="895" name="GANも派生系が沢山存在"/>
          <p:cNvSpPr txBox="1"/>
          <p:nvPr/>
        </p:nvSpPr>
        <p:spPr>
          <a:xfrm>
            <a:off x="1229537" y="10655346"/>
            <a:ext cx="6640259"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GANも派生系が沢山存在</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画像にノイズを加えてその過程の確率分布を得る(≒パラメタを得る)"/>
          <p:cNvSpPr txBox="1"/>
          <p:nvPr/>
        </p:nvSpPr>
        <p:spPr>
          <a:xfrm>
            <a:off x="3382448" y="4000670"/>
            <a:ext cx="16637649" cy="65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画像にノイズを加えてその過程の確率分布を得る(≒パラメタを得る)</a:t>
            </a:r>
          </a:p>
        </p:txBody>
      </p:sp>
      <p:sp>
        <p:nvSpPr>
          <p:cNvPr id="898" name="テキストから画像を生成する代表的な生成AI…"/>
          <p:cNvSpPr txBox="1"/>
          <p:nvPr/>
        </p:nvSpPr>
        <p:spPr>
          <a:xfrm>
            <a:off x="5360350" y="2049068"/>
            <a:ext cx="12311826" cy="154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t>テキストから画像を生成する代表的な生成AI</a:t>
            </a:r>
          </a:p>
          <a:p>
            <a:pPr>
              <a:defRPr sz="4500"/>
            </a:pPr>
            <a:r>
              <a:t>DaLLE-3、Stable diffusion、Mid journey</a:t>
            </a:r>
          </a:p>
        </p:txBody>
      </p:sp>
      <p:sp>
        <p:nvSpPr>
          <p:cNvPr id="899"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00" name="拡散モデル"/>
          <p:cNvSpPr txBox="1"/>
          <p:nvPr/>
        </p:nvSpPr>
        <p:spPr>
          <a:xfrm>
            <a:off x="10280332" y="383956"/>
            <a:ext cx="3823336"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拡散モデル</a:t>
            </a:r>
          </a:p>
        </p:txBody>
      </p:sp>
      <p:sp>
        <p:nvSpPr>
          <p:cNvPr id="901" name="Stable diffusionは拡散モデルでコードも公開されている…"/>
          <p:cNvSpPr txBox="1"/>
          <p:nvPr/>
        </p:nvSpPr>
        <p:spPr>
          <a:xfrm>
            <a:off x="4608766" y="10910725"/>
            <a:ext cx="15166468" cy="2406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t>Stable diffusionは拡散モデルでコードも公開されている</a:t>
            </a:r>
          </a:p>
          <a:p>
            <a:pPr>
              <a:defRPr sz="4500"/>
            </a:pPr>
            <a:r>
              <a:t>DaLLEも拡散モデルが使用されている</a:t>
            </a:r>
          </a:p>
          <a:p>
            <a:pPr>
              <a:defRPr sz="4500"/>
            </a:pPr>
            <a:r>
              <a:t>Mid journeyは不明？</a:t>
            </a:r>
          </a:p>
        </p:txBody>
      </p:sp>
      <p:pic>
        <p:nvPicPr>
          <p:cNvPr id="902" name="スクリーンショット 2024-01-25 3.38.37.png" descr="スクリーンショット 2024-01-25 3.38.37.png"/>
          <p:cNvPicPr>
            <a:picLocks noChangeAspect="1"/>
          </p:cNvPicPr>
          <p:nvPr/>
        </p:nvPicPr>
        <p:blipFill>
          <a:blip r:embed="rId2"/>
          <a:stretch>
            <a:fillRect/>
          </a:stretch>
        </p:blipFill>
        <p:spPr>
          <a:xfrm>
            <a:off x="4484470" y="5861894"/>
            <a:ext cx="3761676" cy="3769979"/>
          </a:xfrm>
          <a:prstGeom prst="rect">
            <a:avLst/>
          </a:prstGeom>
          <a:ln w="12700">
            <a:miter lim="400000"/>
          </a:ln>
        </p:spPr>
      </p:pic>
      <p:pic>
        <p:nvPicPr>
          <p:cNvPr id="903" name="スクリーンショット 2024-01-25 3.38.37.png" descr="スクリーンショット 2024-01-25 3.38.37.png"/>
          <p:cNvPicPr>
            <a:picLocks noChangeAspect="1"/>
          </p:cNvPicPr>
          <p:nvPr/>
        </p:nvPicPr>
        <p:blipFill>
          <a:blip r:embed="rId3"/>
          <a:stretch>
            <a:fillRect/>
          </a:stretch>
        </p:blipFill>
        <p:spPr>
          <a:xfrm>
            <a:off x="10474945" y="5861894"/>
            <a:ext cx="3761675" cy="3769979"/>
          </a:xfrm>
          <a:prstGeom prst="rect">
            <a:avLst/>
          </a:prstGeom>
          <a:ln w="12700">
            <a:miter lim="400000"/>
          </a:ln>
        </p:spPr>
      </p:pic>
      <p:pic>
        <p:nvPicPr>
          <p:cNvPr id="904" name="スクリーンショット 2024-01-25 3.38.37.png" descr="スクリーンショット 2024-01-25 3.38.37.png"/>
          <p:cNvPicPr>
            <a:picLocks noChangeAspect="1"/>
          </p:cNvPicPr>
          <p:nvPr/>
        </p:nvPicPr>
        <p:blipFill>
          <a:blip r:embed="rId2"/>
          <a:stretch>
            <a:fillRect/>
          </a:stretch>
        </p:blipFill>
        <p:spPr>
          <a:xfrm>
            <a:off x="16465419" y="5861894"/>
            <a:ext cx="3761676" cy="3769979"/>
          </a:xfrm>
          <a:prstGeom prst="rect">
            <a:avLst/>
          </a:prstGeom>
          <a:ln w="12700">
            <a:miter lim="400000"/>
          </a:ln>
        </p:spPr>
      </p:pic>
      <p:sp>
        <p:nvSpPr>
          <p:cNvPr id="905" name="今度はノイズからノイズを除去していく過程を学習して鮮明な画像を生成する"/>
          <p:cNvSpPr txBox="1"/>
          <p:nvPr/>
        </p:nvSpPr>
        <p:spPr>
          <a:xfrm>
            <a:off x="1951511" y="4931282"/>
            <a:ext cx="19129503" cy="65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今度はノイズからノイズを除去していく過程を学習して鮮明な画像を生成する</a:t>
            </a:r>
          </a:p>
        </p:txBody>
      </p:sp>
      <p:pic>
        <p:nvPicPr>
          <p:cNvPr id="906" name="noise_bw_image.png" descr="noise_bw_image.png"/>
          <p:cNvPicPr>
            <a:picLocks noChangeAspect="1"/>
          </p:cNvPicPr>
          <p:nvPr/>
        </p:nvPicPr>
        <p:blipFill>
          <a:blip r:embed="rId4"/>
          <a:stretch>
            <a:fillRect/>
          </a:stretch>
        </p:blipFill>
        <p:spPr>
          <a:xfrm>
            <a:off x="16492528" y="5861894"/>
            <a:ext cx="3761675" cy="3761675"/>
          </a:xfrm>
          <a:prstGeom prst="rect">
            <a:avLst/>
          </a:prstGeom>
          <a:ln w="12700">
            <a:miter lim="400000"/>
          </a:ln>
        </p:spPr>
      </p:pic>
      <p:pic>
        <p:nvPicPr>
          <p:cNvPr id="907" name="noise_bw_image.png" descr="noise_bw_image.png"/>
          <p:cNvPicPr>
            <a:picLocks noChangeAspect="1"/>
          </p:cNvPicPr>
          <p:nvPr/>
        </p:nvPicPr>
        <p:blipFill>
          <a:blip r:embed="rId4">
            <a:alphaModFix amt="44718"/>
          </a:blip>
          <a:stretch>
            <a:fillRect/>
          </a:stretch>
        </p:blipFill>
        <p:spPr>
          <a:xfrm>
            <a:off x="10474945" y="5861894"/>
            <a:ext cx="3761675" cy="3761675"/>
          </a:xfrm>
          <a:prstGeom prst="rect">
            <a:avLst/>
          </a:prstGeom>
          <a:ln w="12700">
            <a:miter lim="400000"/>
          </a:ln>
        </p:spPr>
      </p:pic>
      <p:sp>
        <p:nvSpPr>
          <p:cNvPr id="908" name="矢印"/>
          <p:cNvSpPr/>
          <p:nvPr/>
        </p:nvSpPr>
        <p:spPr>
          <a:xfrm>
            <a:off x="8725544" y="6223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09" name="矢印"/>
          <p:cNvSpPr/>
          <p:nvPr/>
        </p:nvSpPr>
        <p:spPr>
          <a:xfrm>
            <a:off x="14716019" y="6223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10" name="矢印"/>
          <p:cNvSpPr/>
          <p:nvPr/>
        </p:nvSpPr>
        <p:spPr>
          <a:xfrm flipH="1">
            <a:off x="14729573" y="79365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11" name="矢印"/>
          <p:cNvSpPr/>
          <p:nvPr/>
        </p:nvSpPr>
        <p:spPr>
          <a:xfrm flipH="1">
            <a:off x="8711991" y="79365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GAN:…"/>
          <p:cNvSpPr txBox="1"/>
          <p:nvPr/>
        </p:nvSpPr>
        <p:spPr>
          <a:xfrm>
            <a:off x="1413886" y="3341127"/>
            <a:ext cx="22210619" cy="826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400">
                <a:solidFill>
                  <a:srgbClr val="111827"/>
                </a:solidFill>
              </a:defRPr>
            </a:pPr>
            <a:r>
              <a:t>　</a:t>
            </a:r>
            <a:r>
              <a:rPr sz="5000"/>
              <a:t>GAN</a:t>
            </a:r>
            <a:r>
              <a:rPr sz="5000">
                <a:solidFill>
                  <a:srgbClr val="374151"/>
                </a:solidFill>
              </a:rPr>
              <a:t>:</a:t>
            </a:r>
          </a:p>
          <a:p>
            <a:pPr lvl="1" algn="l" defTabSz="457200">
              <a:defRPr sz="3400">
                <a:solidFill>
                  <a:srgbClr val="374151"/>
                </a:solidFill>
              </a:defRPr>
            </a:pPr>
            <a:r>
              <a:rPr>
                <a:solidFill>
                  <a:srgbClr val="111827"/>
                </a:solidFill>
              </a:rPr>
              <a:t>	構造</a:t>
            </a:r>
            <a:r>
              <a:t>: GANは二つのネットワーク、生成器（Generator）と識別器（Discriminator）から成る</a:t>
            </a:r>
          </a:p>
          <a:p>
            <a:pPr lvl="1" algn="l" defTabSz="457200">
              <a:defRPr sz="3400">
                <a:solidFill>
                  <a:srgbClr val="374151"/>
                </a:solidFill>
              </a:defRPr>
            </a:pPr>
            <a:r>
              <a:rPr>
                <a:solidFill>
                  <a:srgbClr val="111827"/>
                </a:solidFill>
              </a:rPr>
              <a:t>	動作</a:t>
            </a:r>
            <a:r>
              <a:t>: 生成器は新しいデータを生成し、識別器はそのデータが本物か生成物かを判断する</a:t>
            </a:r>
          </a:p>
          <a:p>
            <a:pPr lvl="1" algn="l" defTabSz="457200">
              <a:defRPr sz="3400">
                <a:solidFill>
                  <a:srgbClr val="374151"/>
                </a:solidFill>
              </a:defRPr>
            </a:pPr>
            <a:r>
              <a:t>　　　　二つのネットワークが競争しながら学習する</a:t>
            </a:r>
          </a:p>
          <a:p>
            <a:pPr lvl="1" algn="l" defTabSz="457200">
              <a:defRPr sz="3400">
                <a:solidFill>
                  <a:srgbClr val="374151"/>
                </a:solidFill>
              </a:defRPr>
            </a:pPr>
            <a:r>
              <a:rPr>
                <a:solidFill>
                  <a:srgbClr val="111827"/>
                </a:solidFill>
              </a:rPr>
              <a:t>	特徴</a:t>
            </a:r>
            <a:r>
              <a:t>: GANは特に画像生成において高い品質の結果を生み出すことができるが、訓練が難しく、</a:t>
            </a:r>
          </a:p>
          <a:p>
            <a:pPr lvl="1" algn="l" defTabSz="457200">
              <a:defRPr sz="3400">
                <a:solidFill>
                  <a:srgbClr val="374151"/>
                </a:solidFill>
              </a:defRPr>
            </a:pPr>
            <a:r>
              <a:t>　　　　モード崩壊（生成されるデータの多様性が失われる現象）が起こりやすい</a:t>
            </a:r>
          </a:p>
          <a:p>
            <a:pPr lvl="1" algn="l" defTabSz="457200">
              <a:defRPr sz="3400">
                <a:solidFill>
                  <a:srgbClr val="374151"/>
                </a:solidFill>
              </a:defRPr>
            </a:pPr>
            <a:endParaRPr/>
          </a:p>
          <a:p>
            <a:pPr algn="l" defTabSz="457200">
              <a:defRPr sz="3400">
                <a:solidFill>
                  <a:srgbClr val="111827"/>
                </a:solidFill>
              </a:defRPr>
            </a:pPr>
            <a:r>
              <a:t>	</a:t>
            </a:r>
            <a:r>
              <a:rPr sz="5000"/>
              <a:t>拡散モデル</a:t>
            </a:r>
            <a:r>
              <a:rPr sz="5000">
                <a:solidFill>
                  <a:srgbClr val="374151"/>
                </a:solidFill>
              </a:rPr>
              <a:t>:</a:t>
            </a:r>
          </a:p>
          <a:p>
            <a:pPr lvl="1" algn="l" defTabSz="457200">
              <a:defRPr sz="3400">
                <a:solidFill>
                  <a:srgbClr val="374151"/>
                </a:solidFill>
              </a:defRPr>
            </a:pPr>
            <a:r>
              <a:rPr>
                <a:solidFill>
                  <a:srgbClr val="111827"/>
                </a:solidFill>
              </a:rPr>
              <a:t>	構造</a:t>
            </a:r>
            <a:r>
              <a:t>: 拡散モデルはデータを段階的にノイズ化し、その後、逆のプロセスで元のデータに戻すことに基づく</a:t>
            </a:r>
          </a:p>
          <a:p>
            <a:pPr lvl="1" algn="l" defTabSz="457200">
              <a:defRPr sz="3400">
                <a:solidFill>
                  <a:srgbClr val="374151"/>
                </a:solidFill>
              </a:defRPr>
            </a:pPr>
            <a:r>
              <a:rPr>
                <a:solidFill>
                  <a:srgbClr val="111827"/>
                </a:solidFill>
              </a:rPr>
              <a:t>	動作</a:t>
            </a:r>
            <a:r>
              <a:t>: 最初にデータにノイズを加え、その後、ノイズを徐々に取り除くことで元のデータを再構築する</a:t>
            </a:r>
          </a:p>
          <a:p>
            <a:pPr lvl="1" algn="l" defTabSz="457200">
              <a:defRPr sz="3400">
                <a:solidFill>
                  <a:srgbClr val="374151"/>
                </a:solidFill>
              </a:defRPr>
            </a:pPr>
            <a:r>
              <a:rPr>
                <a:solidFill>
                  <a:srgbClr val="111827"/>
                </a:solidFill>
              </a:rPr>
              <a:t>	特徴</a:t>
            </a:r>
            <a:r>
              <a:t>: 拡散モデルはより安定した学習プロセスを持ち、多様なデータを生成することができるが、</a:t>
            </a:r>
          </a:p>
          <a:p>
            <a:pPr lvl="1" algn="l" defTabSz="457200">
              <a:defRPr sz="3400">
                <a:solidFill>
                  <a:srgbClr val="374151"/>
                </a:solidFill>
              </a:defRPr>
            </a:pPr>
            <a:r>
              <a:t>　　　　生成に時間がかかる</a:t>
            </a:r>
          </a:p>
        </p:txBody>
      </p:sp>
      <p:sp>
        <p:nvSpPr>
          <p:cNvPr id="914"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15" name="GANと拡散モデル"/>
          <p:cNvSpPr txBox="1"/>
          <p:nvPr/>
        </p:nvSpPr>
        <p:spPr>
          <a:xfrm>
            <a:off x="8999404" y="383956"/>
            <a:ext cx="6385192"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GANと拡散モデル</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Image GPT(2020年)"/>
          <p:cNvSpPr txBox="1"/>
          <p:nvPr/>
        </p:nvSpPr>
        <p:spPr>
          <a:xfrm>
            <a:off x="8810942" y="2172736"/>
            <a:ext cx="6762116"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Image GPT(2020年)</a:t>
            </a:r>
          </a:p>
        </p:txBody>
      </p:sp>
      <p:sp>
        <p:nvSpPr>
          <p:cNvPr id="918" name="半分の画像から残りの半分の画像を生成"/>
          <p:cNvSpPr txBox="1"/>
          <p:nvPr/>
        </p:nvSpPr>
        <p:spPr>
          <a:xfrm>
            <a:off x="6419849" y="12584663"/>
            <a:ext cx="115443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半分の画像から残りの半分の画像を生成</a:t>
            </a:r>
          </a:p>
        </p:txBody>
      </p:sp>
      <p:sp>
        <p:nvSpPr>
          <p:cNvPr id="919"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0" name="その他、画像生成AIの応用例"/>
          <p:cNvSpPr txBox="1"/>
          <p:nvPr/>
        </p:nvSpPr>
        <p:spPr>
          <a:xfrm>
            <a:off x="7226560" y="383956"/>
            <a:ext cx="993088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その他、画像生成AIの応用例</a:t>
            </a:r>
          </a:p>
        </p:txBody>
      </p:sp>
      <p:pic>
        <p:nvPicPr>
          <p:cNvPr id="921" name="スクリーンショット 2024-01-25 15.01.53.png" descr="スクリーンショット 2024-01-25 15.01.53.png"/>
          <p:cNvPicPr>
            <a:picLocks noChangeAspect="1"/>
          </p:cNvPicPr>
          <p:nvPr/>
        </p:nvPicPr>
        <p:blipFill>
          <a:blip r:embed="rId2"/>
          <a:stretch>
            <a:fillRect/>
          </a:stretch>
        </p:blipFill>
        <p:spPr>
          <a:xfrm>
            <a:off x="4257929" y="3359218"/>
            <a:ext cx="15868142" cy="8775564"/>
          </a:xfrm>
          <a:prstGeom prst="rect">
            <a:avLst/>
          </a:prstGeom>
          <a:ln w="25400">
            <a:solidFill>
              <a:srgbClr val="000000"/>
            </a:solidFill>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CLIP (2021年)"/>
          <p:cNvSpPr txBox="1"/>
          <p:nvPr/>
        </p:nvSpPr>
        <p:spPr>
          <a:xfrm>
            <a:off x="9774872" y="1930165"/>
            <a:ext cx="4834256"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CLIP (2021年)</a:t>
            </a:r>
          </a:p>
        </p:txBody>
      </p:sp>
      <p:sp>
        <p:nvSpPr>
          <p:cNvPr id="924" name="画像とテキストの関連性をランクづけする深層学習"/>
          <p:cNvSpPr txBox="1"/>
          <p:nvPr/>
        </p:nvSpPr>
        <p:spPr>
          <a:xfrm>
            <a:off x="4851399" y="2956414"/>
            <a:ext cx="146812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画像とテキストの関連性をランクづけする深層学習</a:t>
            </a:r>
          </a:p>
        </p:txBody>
      </p:sp>
      <p:sp>
        <p:nvSpPr>
          <p:cNvPr id="925"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26" name="その他、画像生成AIの応用例"/>
          <p:cNvSpPr txBox="1"/>
          <p:nvPr/>
        </p:nvSpPr>
        <p:spPr>
          <a:xfrm>
            <a:off x="7226560" y="383956"/>
            <a:ext cx="993088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その他、画像生成AIの応用例</a:t>
            </a:r>
          </a:p>
        </p:txBody>
      </p:sp>
      <p:sp>
        <p:nvSpPr>
          <p:cNvPr id="927" name="https://openai.com/research/clip"/>
          <p:cNvSpPr txBox="1"/>
          <p:nvPr/>
        </p:nvSpPr>
        <p:spPr>
          <a:xfrm>
            <a:off x="15077850" y="12580811"/>
            <a:ext cx="6979159"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https://openai.com/research/clip</a:t>
            </a:r>
          </a:p>
        </p:txBody>
      </p:sp>
      <p:pic>
        <p:nvPicPr>
          <p:cNvPr id="928" name="スクリーンショット 2024-01-25 14.22.53.png" descr="スクリーンショット 2024-01-25 14.22.53.png"/>
          <p:cNvPicPr>
            <a:picLocks noChangeAspect="1"/>
          </p:cNvPicPr>
          <p:nvPr/>
        </p:nvPicPr>
        <p:blipFill>
          <a:blip r:embed="rId2"/>
          <a:stretch>
            <a:fillRect/>
          </a:stretch>
        </p:blipFill>
        <p:spPr>
          <a:xfrm>
            <a:off x="4143769" y="3995362"/>
            <a:ext cx="16096462" cy="8190426"/>
          </a:xfrm>
          <a:prstGeom prst="rect">
            <a:avLst/>
          </a:prstGeom>
          <a:ln w="25400">
            <a:solidFill>
              <a:srgbClr val="000000"/>
            </a:solidFill>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CLIP (2021年)"/>
          <p:cNvSpPr txBox="1"/>
          <p:nvPr/>
        </p:nvSpPr>
        <p:spPr>
          <a:xfrm>
            <a:off x="9774872" y="1930165"/>
            <a:ext cx="4834256"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CLIP (2021年)</a:t>
            </a:r>
          </a:p>
        </p:txBody>
      </p:sp>
      <p:sp>
        <p:nvSpPr>
          <p:cNvPr id="931" name="画像とテキストの関連性をランクづけする深層学習"/>
          <p:cNvSpPr txBox="1"/>
          <p:nvPr/>
        </p:nvSpPr>
        <p:spPr>
          <a:xfrm>
            <a:off x="5380237" y="12418919"/>
            <a:ext cx="146812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画像とテキストの関連性をランクづけする深層学習</a:t>
            </a:r>
          </a:p>
        </p:txBody>
      </p:sp>
      <p:sp>
        <p:nvSpPr>
          <p:cNvPr id="932"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33" name="その他、画像生成AIの応用例"/>
          <p:cNvSpPr txBox="1"/>
          <p:nvPr/>
        </p:nvSpPr>
        <p:spPr>
          <a:xfrm>
            <a:off x="7226560" y="383956"/>
            <a:ext cx="993088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その他、画像生成AIの応用例</a:t>
            </a:r>
          </a:p>
        </p:txBody>
      </p:sp>
      <p:pic>
        <p:nvPicPr>
          <p:cNvPr id="934" name="スクリーンショット 2024-01-25 13.10.31.png" descr="スクリーンショット 2024-01-25 13.10.31.png"/>
          <p:cNvPicPr>
            <a:picLocks noChangeAspect="1"/>
          </p:cNvPicPr>
          <p:nvPr/>
        </p:nvPicPr>
        <p:blipFill>
          <a:blip r:embed="rId2"/>
          <a:stretch>
            <a:fillRect/>
          </a:stretch>
        </p:blipFill>
        <p:spPr>
          <a:xfrm>
            <a:off x="1954666" y="4332650"/>
            <a:ext cx="9372601" cy="5842001"/>
          </a:xfrm>
          <a:prstGeom prst="rect">
            <a:avLst/>
          </a:prstGeom>
          <a:ln w="25400">
            <a:solidFill>
              <a:srgbClr val="000000"/>
            </a:solidFill>
            <a:miter lim="400000"/>
          </a:ln>
        </p:spPr>
      </p:pic>
      <p:sp>
        <p:nvSpPr>
          <p:cNvPr id="935" name="テキストのエンコーダーはtransformer"/>
          <p:cNvSpPr txBox="1"/>
          <p:nvPr/>
        </p:nvSpPr>
        <p:spPr>
          <a:xfrm>
            <a:off x="2622654" y="3692275"/>
            <a:ext cx="8036625"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テキストのエンコーダーはtransformer</a:t>
            </a:r>
          </a:p>
        </p:txBody>
      </p:sp>
      <p:sp>
        <p:nvSpPr>
          <p:cNvPr id="936" name="画像のエンコーダーはResNet版とVit版"/>
          <p:cNvSpPr txBox="1"/>
          <p:nvPr/>
        </p:nvSpPr>
        <p:spPr>
          <a:xfrm>
            <a:off x="2613987" y="10967692"/>
            <a:ext cx="8053960"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画像のエンコーダーはResNet版とVit版</a:t>
            </a:r>
          </a:p>
        </p:txBody>
      </p:sp>
      <p:pic>
        <p:nvPicPr>
          <p:cNvPr id="937" name="スクリーンショット 2024-01-25 13.12.50.png" descr="スクリーンショット 2024-01-25 13.12.50.png"/>
          <p:cNvPicPr>
            <a:picLocks noChangeAspect="1"/>
          </p:cNvPicPr>
          <p:nvPr/>
        </p:nvPicPr>
        <p:blipFill>
          <a:blip r:embed="rId3"/>
          <a:stretch>
            <a:fillRect/>
          </a:stretch>
        </p:blipFill>
        <p:spPr>
          <a:xfrm>
            <a:off x="12454061" y="5183327"/>
            <a:ext cx="10419855" cy="5010640"/>
          </a:xfrm>
          <a:prstGeom prst="rect">
            <a:avLst/>
          </a:prstGeom>
          <a:ln w="25400">
            <a:solidFill>
              <a:srgbClr val="000000"/>
            </a:solidFill>
            <a:miter lim="400000"/>
          </a:ln>
        </p:spPr>
      </p:pic>
      <p:sp>
        <p:nvSpPr>
          <p:cNvPr id="938" name="DALLE-E2はCLIPと拡散モデル(GLIDE)を採用…"/>
          <p:cNvSpPr txBox="1"/>
          <p:nvPr/>
        </p:nvSpPr>
        <p:spPr>
          <a:xfrm>
            <a:off x="12952923" y="3355725"/>
            <a:ext cx="9422131" cy="122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a:latin typeface="+mn-lt"/>
                <a:ea typeface="+mn-ea"/>
                <a:cs typeface="+mn-cs"/>
                <a:sym typeface="ヒラギノ角ゴ ProN W3"/>
              </a:defRPr>
            </a:pPr>
            <a:r>
              <a:t>DALLE-E2はCLIPと拡散モデル(GLIDE)を採用</a:t>
            </a:r>
          </a:p>
          <a:p>
            <a:pPr>
              <a:defRPr sz="3500">
                <a:latin typeface="+mn-lt"/>
                <a:ea typeface="+mn-ea"/>
                <a:cs typeface="+mn-cs"/>
                <a:sym typeface="ヒラギノ角ゴ ProN W3"/>
              </a:defRPr>
            </a:pPr>
            <a:r>
              <a:t>ランク付けしたデータを元に画像生成</a:t>
            </a:r>
          </a:p>
        </p:txBody>
      </p:sp>
      <p:sp>
        <p:nvSpPr>
          <p:cNvPr id="939" name="Aditya Ramesh.et al.arXiv(2022)"/>
          <p:cNvSpPr txBox="1"/>
          <p:nvPr/>
        </p:nvSpPr>
        <p:spPr>
          <a:xfrm>
            <a:off x="16312968" y="10427452"/>
            <a:ext cx="7186741"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atin typeface="+mn-lt"/>
                <a:ea typeface="+mn-ea"/>
                <a:cs typeface="+mn-cs"/>
                <a:sym typeface="ヒラギノ角ゴ ProN W3"/>
              </a:defRPr>
            </a:lvl1pPr>
          </a:lstStyle>
          <a:p>
            <a:r>
              <a:t>Aditya Ramesh.et al.arXiv(2022)</a:t>
            </a:r>
          </a:p>
        </p:txBody>
      </p:sp>
      <p:sp>
        <p:nvSpPr>
          <p:cNvPr id="940" name="https://openai.com/research/clip"/>
          <p:cNvSpPr txBox="1"/>
          <p:nvPr/>
        </p:nvSpPr>
        <p:spPr>
          <a:xfrm>
            <a:off x="4566718" y="10262575"/>
            <a:ext cx="6979159"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https://openai.com/research/clip</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43" name="自動着色"/>
          <p:cNvSpPr txBox="1"/>
          <p:nvPr/>
        </p:nvSpPr>
        <p:spPr>
          <a:xfrm>
            <a:off x="10864850" y="497405"/>
            <a:ext cx="26543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FFFFFF"/>
                </a:solidFill>
              </a:defRPr>
            </a:lvl1pPr>
          </a:lstStyle>
          <a:p>
            <a:r>
              <a:t>自動着色</a:t>
            </a:r>
          </a:p>
        </p:txBody>
      </p:sp>
      <p:sp>
        <p:nvSpPr>
          <p:cNvPr id="944" name="CNNとエンコーダ・デコーダアーキテクチャによる白黒のカラー変換"/>
          <p:cNvSpPr txBox="1"/>
          <p:nvPr/>
        </p:nvSpPr>
        <p:spPr>
          <a:xfrm>
            <a:off x="2166937" y="11235780"/>
            <a:ext cx="20050126"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CNNとエンコーダ・デコーダアーキテクチャによる白黒のカラー変換</a:t>
            </a:r>
          </a:p>
        </p:txBody>
      </p:sp>
      <p:sp>
        <p:nvSpPr>
          <p:cNvPr id="945" name="http://richzhang.github.io/colorization/"/>
          <p:cNvSpPr txBox="1"/>
          <p:nvPr/>
        </p:nvSpPr>
        <p:spPr>
          <a:xfrm>
            <a:off x="15827374" y="12769206"/>
            <a:ext cx="812482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http://richzhang.github.io/colorization/</a:t>
            </a:r>
          </a:p>
        </p:txBody>
      </p:sp>
      <p:pic>
        <p:nvPicPr>
          <p:cNvPr id="946" name="スクリーンショット 2024-01-06 1.43.56.png" descr="スクリーンショット 2024-01-06 1.43.56.png"/>
          <p:cNvPicPr>
            <a:picLocks noChangeAspect="1"/>
          </p:cNvPicPr>
          <p:nvPr/>
        </p:nvPicPr>
        <p:blipFill>
          <a:blip r:embed="rId2"/>
          <a:stretch>
            <a:fillRect/>
          </a:stretch>
        </p:blipFill>
        <p:spPr>
          <a:xfrm>
            <a:off x="2450020" y="1999442"/>
            <a:ext cx="19964401" cy="847090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49" name="自動着色"/>
          <p:cNvSpPr txBox="1"/>
          <p:nvPr/>
        </p:nvSpPr>
        <p:spPr>
          <a:xfrm>
            <a:off x="10864850" y="497405"/>
            <a:ext cx="26543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FFFFFF"/>
                </a:solidFill>
              </a:defRPr>
            </a:lvl1pPr>
          </a:lstStyle>
          <a:p>
            <a:r>
              <a:t>自動着色</a:t>
            </a:r>
          </a:p>
        </p:txBody>
      </p:sp>
      <p:sp>
        <p:nvSpPr>
          <p:cNvPr id="950" name="CNNとエンコーダ・デコーダアーキテクチャによる白黒のカラー変換"/>
          <p:cNvSpPr txBox="1"/>
          <p:nvPr/>
        </p:nvSpPr>
        <p:spPr>
          <a:xfrm>
            <a:off x="2166937" y="2536422"/>
            <a:ext cx="20050126"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CNNとエンコーダ・デコーダアーキテクチャによる白黒のカラー変換</a:t>
            </a:r>
          </a:p>
        </p:txBody>
      </p:sp>
      <p:sp>
        <p:nvSpPr>
          <p:cNvPr id="951" name="http://richzhang.github.io/colorization/"/>
          <p:cNvSpPr txBox="1"/>
          <p:nvPr/>
        </p:nvSpPr>
        <p:spPr>
          <a:xfrm>
            <a:off x="15827374" y="12769206"/>
            <a:ext cx="812482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http://richzhang.github.io/colorization/</a:t>
            </a:r>
          </a:p>
        </p:txBody>
      </p:sp>
      <p:pic>
        <p:nvPicPr>
          <p:cNvPr id="952" name="スクリーンショット 2024-01-06 2.05.58.png" descr="スクリーンショット 2024-01-06 2.05.58.png"/>
          <p:cNvPicPr>
            <a:picLocks noChangeAspect="1"/>
          </p:cNvPicPr>
          <p:nvPr/>
        </p:nvPicPr>
        <p:blipFill>
          <a:blip r:embed="rId2"/>
          <a:srcRect t="15145"/>
          <a:stretch>
            <a:fillRect/>
          </a:stretch>
        </p:blipFill>
        <p:spPr>
          <a:xfrm>
            <a:off x="3053851" y="3923542"/>
            <a:ext cx="17904465" cy="5269742"/>
          </a:xfrm>
          <a:prstGeom prst="rect">
            <a:avLst/>
          </a:prstGeom>
          <a:ln w="12700">
            <a:miter lim="400000"/>
          </a:ln>
        </p:spPr>
      </p:pic>
      <p:sp>
        <p:nvSpPr>
          <p:cNvPr id="953" name="256✖️256を32×32まで圧縮して224×224まで再構築"/>
          <p:cNvSpPr txBox="1"/>
          <p:nvPr/>
        </p:nvSpPr>
        <p:spPr>
          <a:xfrm>
            <a:off x="6825395" y="9581295"/>
            <a:ext cx="9910573"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256✖️256を32×32まで圧縮して224×224まで再構築</a:t>
            </a:r>
          </a:p>
        </p:txBody>
      </p:sp>
      <p:sp>
        <p:nvSpPr>
          <p:cNvPr id="954" name="RGBをLABという色表現に変換…"/>
          <p:cNvSpPr txBox="1"/>
          <p:nvPr/>
        </p:nvSpPr>
        <p:spPr>
          <a:xfrm>
            <a:off x="8336632" y="10566242"/>
            <a:ext cx="6888100"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RGBをLABという色表現に変換</a:t>
            </a:r>
          </a:p>
          <a:p>
            <a:r>
              <a:t>L(明るさ)を入力してAB(色合い)を予測</a:t>
            </a:r>
          </a:p>
          <a:p>
            <a:r>
              <a:t>最後にABにLを足してLABとして出力</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四角形"/>
          <p:cNvSpPr/>
          <p:nvPr/>
        </p:nvSpPr>
        <p:spPr>
          <a:xfrm>
            <a:off x="-32605" y="-15356"/>
            <a:ext cx="24449211" cy="1858536"/>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7" name="AlexNet"/>
          <p:cNvSpPr txBox="1"/>
          <p:nvPr/>
        </p:nvSpPr>
        <p:spPr>
          <a:xfrm>
            <a:off x="10551953" y="485287"/>
            <a:ext cx="328009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AlexNet</a:t>
            </a:r>
          </a:p>
        </p:txBody>
      </p:sp>
      <p:sp>
        <p:nvSpPr>
          <p:cNvPr id="148" name="・8層で構成…"/>
          <p:cNvSpPr txBox="1"/>
          <p:nvPr/>
        </p:nvSpPr>
        <p:spPr>
          <a:xfrm>
            <a:off x="2744754" y="2044091"/>
            <a:ext cx="10023349"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・8層で構成</a:t>
            </a:r>
          </a:p>
          <a:p>
            <a:pPr algn="l">
              <a:defRPr sz="4000"/>
            </a:pPr>
            <a:r>
              <a:t>・ReLUを活性化関数に採用</a:t>
            </a:r>
          </a:p>
          <a:p>
            <a:pPr algn="l">
              <a:defRPr sz="4000"/>
            </a:pPr>
            <a:r>
              <a:t>・Dropout, Data Augmentationを採用</a:t>
            </a:r>
          </a:p>
        </p:txBody>
      </p:sp>
      <p:sp>
        <p:nvSpPr>
          <p:cNvPr id="149" name="基本的にCNNの構成"/>
          <p:cNvSpPr txBox="1"/>
          <p:nvPr/>
        </p:nvSpPr>
        <p:spPr>
          <a:xfrm>
            <a:off x="9738359" y="12177115"/>
            <a:ext cx="490728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基本的にCNNの構成</a:t>
            </a:r>
          </a:p>
        </p:txBody>
      </p:sp>
      <p:pic>
        <p:nvPicPr>
          <p:cNvPr id="150" name="スクリーンショット 2024-01-23 17.32.19.png" descr="スクリーンショット 2024-01-23 17.32.19.png"/>
          <p:cNvPicPr>
            <a:picLocks noChangeAspect="1"/>
          </p:cNvPicPr>
          <p:nvPr/>
        </p:nvPicPr>
        <p:blipFill>
          <a:blip r:embed="rId2"/>
          <a:stretch>
            <a:fillRect/>
          </a:stretch>
        </p:blipFill>
        <p:spPr>
          <a:xfrm>
            <a:off x="3706124" y="5171652"/>
            <a:ext cx="16971752" cy="5404696"/>
          </a:xfrm>
          <a:prstGeom prst="rect">
            <a:avLst/>
          </a:prstGeom>
          <a:ln w="12700">
            <a:miter lim="400000"/>
          </a:ln>
        </p:spPr>
      </p:pic>
      <p:sp>
        <p:nvSpPr>
          <p:cNvPr id="151" name="https://proceedings.neurips.cc/paper/2012/file/…"/>
          <p:cNvSpPr txBox="1"/>
          <p:nvPr/>
        </p:nvSpPr>
        <p:spPr>
          <a:xfrm>
            <a:off x="14021365" y="10355990"/>
            <a:ext cx="9914764"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rPr u="sng">
                <a:hlinkClick r:id="rId3"/>
              </a:rPr>
              <a:t>https://proceedings.neurips.cc/paper/2012/file/</a:t>
            </a:r>
          </a:p>
          <a:p>
            <a:pPr>
              <a:defRPr>
                <a:latin typeface="+mn-lt"/>
                <a:ea typeface="+mn-ea"/>
                <a:cs typeface="+mn-cs"/>
                <a:sym typeface="ヒラギノ角ゴ ProN W3"/>
              </a:defRPr>
            </a:pPr>
            <a:r>
              <a:t>c399862d3b9d6b76c8436e924a68c45b-Paper.pdf</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57" name="超解像"/>
          <p:cNvSpPr txBox="1"/>
          <p:nvPr/>
        </p:nvSpPr>
        <p:spPr>
          <a:xfrm>
            <a:off x="11182349" y="497405"/>
            <a:ext cx="201930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FFFFFF"/>
                </a:solidFill>
              </a:defRPr>
            </a:lvl1pPr>
          </a:lstStyle>
          <a:p>
            <a:r>
              <a:t>超解像</a:t>
            </a:r>
          </a:p>
        </p:txBody>
      </p:sp>
      <p:sp>
        <p:nvSpPr>
          <p:cNvPr id="958" name="画像を高画質に変換"/>
          <p:cNvSpPr txBox="1"/>
          <p:nvPr/>
        </p:nvSpPr>
        <p:spPr>
          <a:xfrm>
            <a:off x="9277349" y="1878580"/>
            <a:ext cx="58293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画像を高画質に変換</a:t>
            </a:r>
          </a:p>
        </p:txBody>
      </p:sp>
      <p:sp>
        <p:nvSpPr>
          <p:cNvPr id="959" name="GANの派生系であるSRGAN(Super Resolution GAN)"/>
          <p:cNvSpPr txBox="1"/>
          <p:nvPr/>
        </p:nvSpPr>
        <p:spPr>
          <a:xfrm>
            <a:off x="2668943" y="10123650"/>
            <a:ext cx="10063354"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GANの派生系であるSRGAN(Super Resolution GAN)</a:t>
            </a:r>
          </a:p>
        </p:txBody>
      </p:sp>
      <p:pic>
        <p:nvPicPr>
          <p:cNvPr id="960" name="pasted-image.png" descr="pasted-image.png"/>
          <p:cNvPicPr>
            <a:picLocks noChangeAspect="1"/>
          </p:cNvPicPr>
          <p:nvPr/>
        </p:nvPicPr>
        <p:blipFill>
          <a:blip r:embed="rId2"/>
          <a:stretch>
            <a:fillRect/>
          </a:stretch>
        </p:blipFill>
        <p:spPr>
          <a:xfrm>
            <a:off x="16017073" y="4213218"/>
            <a:ext cx="6888100" cy="4627490"/>
          </a:xfrm>
          <a:prstGeom prst="rect">
            <a:avLst/>
          </a:prstGeom>
          <a:ln w="12700">
            <a:miter lim="400000"/>
          </a:ln>
        </p:spPr>
      </p:pic>
      <p:pic>
        <p:nvPicPr>
          <p:cNvPr id="961" name="スクリーンショット 2024-01-25 12.25.30.png" descr="スクリーンショット 2024-01-25 12.25.30.png"/>
          <p:cNvPicPr>
            <a:picLocks noChangeAspect="1"/>
          </p:cNvPicPr>
          <p:nvPr/>
        </p:nvPicPr>
        <p:blipFill>
          <a:blip r:embed="rId3"/>
          <a:stretch>
            <a:fillRect/>
          </a:stretch>
        </p:blipFill>
        <p:spPr>
          <a:xfrm>
            <a:off x="885377" y="2838450"/>
            <a:ext cx="13630486" cy="6783095"/>
          </a:xfrm>
          <a:prstGeom prst="rect">
            <a:avLst/>
          </a:prstGeom>
          <a:ln w="12700">
            <a:miter lim="400000"/>
          </a:ln>
        </p:spPr>
      </p:pic>
      <p:sp>
        <p:nvSpPr>
          <p:cNvPr id="962" name="矢印"/>
          <p:cNvSpPr/>
          <p:nvPr/>
        </p:nvSpPr>
        <p:spPr>
          <a:xfrm>
            <a:off x="18826122" y="589196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63" name="さらに改良版ESRGAN…"/>
          <p:cNvSpPr txBox="1"/>
          <p:nvPr/>
        </p:nvSpPr>
        <p:spPr>
          <a:xfrm>
            <a:off x="17063938" y="9465442"/>
            <a:ext cx="41498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さらに改良版ESRGAN</a:t>
            </a:r>
          </a:p>
          <a:p>
            <a:r>
              <a:t>(Enhanced SRGAN)</a:t>
            </a:r>
          </a:p>
        </p:txBody>
      </p:sp>
      <p:sp>
        <p:nvSpPr>
          <p:cNvPr id="964" name="元画像を低解像にする…"/>
          <p:cNvSpPr txBox="1"/>
          <p:nvPr/>
        </p:nvSpPr>
        <p:spPr>
          <a:xfrm>
            <a:off x="3090519" y="11108356"/>
            <a:ext cx="9220201"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元画像を低解像にする</a:t>
            </a:r>
          </a:p>
          <a:p>
            <a:r>
              <a:t>低解像をモデルが高解像にして元画像との誤差を計算</a:t>
            </a:r>
          </a:p>
        </p:txBody>
      </p:sp>
      <p:sp>
        <p:nvSpPr>
          <p:cNvPr id="965" name="https://github.com/xinntao/ESRGAN"/>
          <p:cNvSpPr txBox="1"/>
          <p:nvPr/>
        </p:nvSpPr>
        <p:spPr>
          <a:xfrm>
            <a:off x="16534360" y="11144278"/>
            <a:ext cx="765048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https://github.com/xinntao/ESRGAN</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画像変換 (cycleGAN)"/>
          <p:cNvSpPr txBox="1"/>
          <p:nvPr/>
        </p:nvSpPr>
        <p:spPr>
          <a:xfrm>
            <a:off x="8848725" y="1933459"/>
            <a:ext cx="668655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画像変換 (cycleGAN)</a:t>
            </a:r>
          </a:p>
        </p:txBody>
      </p:sp>
      <p:pic>
        <p:nvPicPr>
          <p:cNvPr id="968" name="スクリーンショット 2024-01-25 3.50.02.png" descr="スクリーンショット 2024-01-25 3.50.02.png"/>
          <p:cNvPicPr>
            <a:picLocks noChangeAspect="1"/>
          </p:cNvPicPr>
          <p:nvPr/>
        </p:nvPicPr>
        <p:blipFill>
          <a:blip r:embed="rId2"/>
          <a:stretch>
            <a:fillRect/>
          </a:stretch>
        </p:blipFill>
        <p:spPr>
          <a:xfrm>
            <a:off x="3098180" y="3086137"/>
            <a:ext cx="18187640" cy="8696404"/>
          </a:xfrm>
          <a:prstGeom prst="rect">
            <a:avLst/>
          </a:prstGeom>
          <a:ln w="12700">
            <a:miter lim="400000"/>
          </a:ln>
        </p:spPr>
      </p:pic>
      <p:sp>
        <p:nvSpPr>
          <p:cNvPr id="969" name="四角形"/>
          <p:cNvSpPr/>
          <p:nvPr/>
        </p:nvSpPr>
        <p:spPr>
          <a:xfrm>
            <a:off x="-32605" y="-15356"/>
            <a:ext cx="24449211" cy="1655873"/>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70" name="その他、画像生成AIの応用例"/>
          <p:cNvSpPr txBox="1"/>
          <p:nvPr/>
        </p:nvSpPr>
        <p:spPr>
          <a:xfrm>
            <a:off x="7226560" y="383956"/>
            <a:ext cx="993088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その他、画像生成AIの応用例</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73" name="倫理的問題 DeepFake"/>
          <p:cNvSpPr txBox="1"/>
          <p:nvPr/>
        </p:nvSpPr>
        <p:spPr>
          <a:xfrm>
            <a:off x="8173803" y="458835"/>
            <a:ext cx="8478394"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倫理的問題　DeepFake</a:t>
            </a:r>
          </a:p>
        </p:txBody>
      </p:sp>
      <p:sp>
        <p:nvSpPr>
          <p:cNvPr id="974" name="AIの注意点"/>
          <p:cNvSpPr txBox="1"/>
          <p:nvPr/>
        </p:nvSpPr>
        <p:spPr>
          <a:xfrm>
            <a:off x="2289652" y="458835"/>
            <a:ext cx="3871698"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AIの注意点</a:t>
            </a:r>
          </a:p>
        </p:txBody>
      </p:sp>
      <p:pic>
        <p:nvPicPr>
          <p:cNvPr id="975" name="Barack Obama Deep Fake" descr="Barack Obama Deep Fake"/>
          <p:cNvPicPr>
            <a:picLocks/>
          </p:cNvPicPr>
          <p:nvPr>
            <a:videoFile r:link="rId1"/>
          </p:nvPr>
        </p:nvPicPr>
        <p:blipFill>
          <a:blip r:embed="rId3"/>
          <a:stretch>
            <a:fillRect/>
          </a:stretch>
        </p:blipFill>
        <p:spPr>
          <a:xfrm>
            <a:off x="1644323" y="2523196"/>
            <a:ext cx="12427341" cy="9320507"/>
          </a:xfrm>
          <a:prstGeom prst="rect">
            <a:avLst/>
          </a:prstGeom>
        </p:spPr>
      </p:pic>
      <p:sp>
        <p:nvSpPr>
          <p:cNvPr id="976" name="著名人のファイク動画が…"/>
          <p:cNvSpPr txBox="1"/>
          <p:nvPr/>
        </p:nvSpPr>
        <p:spPr>
          <a:xfrm>
            <a:off x="15467629" y="4676578"/>
            <a:ext cx="6493397"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著名人のファイク動画が</a:t>
            </a:r>
          </a:p>
          <a:p>
            <a:pPr>
              <a:defRPr sz="4100"/>
            </a:pPr>
            <a:r>
              <a:t>SNSで乱用され社会問題に</a:t>
            </a:r>
          </a:p>
        </p:txBody>
      </p:sp>
      <p:sp>
        <p:nvSpPr>
          <p:cNvPr id="977" name="この動画は簡単に作れることを…"/>
          <p:cNvSpPr txBox="1"/>
          <p:nvPr/>
        </p:nvSpPr>
        <p:spPr>
          <a:xfrm>
            <a:off x="15364835" y="7944417"/>
            <a:ext cx="7404101" cy="1416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この動画は簡単に作れることを</a:t>
            </a:r>
          </a:p>
          <a:p>
            <a:pPr>
              <a:defRPr sz="4100"/>
            </a:pPr>
            <a:r>
              <a:t>示すデモとして公開</a:t>
            </a:r>
          </a:p>
        </p:txBody>
      </p:sp>
      <p:sp>
        <p:nvSpPr>
          <p:cNvPr id="978" name="作る側と使う側の双方の倫理的配慮が必要"/>
          <p:cNvSpPr txBox="1"/>
          <p:nvPr/>
        </p:nvSpPr>
        <p:spPr>
          <a:xfrm>
            <a:off x="7409200" y="12353667"/>
            <a:ext cx="10007601"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作る側と使う側の双方の倫理的配慮が必要</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75"/>
                </p:tgtEl>
              </p:cMediaNode>
            </p:video>
            <p:seq concurrent="1" prevAc="none" nextAc="seek">
              <p:cTn id="8" restart="whenNotActive" fill="hold" evtFilter="cancelBubble" nodeType="interactiveSeq">
                <p:stCondLst>
                  <p:cond evt="onClick" delay="0">
                    <p:tgtEl>
                      <p:spTgt spid="97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75"/>
                                        </p:tgtEl>
                                      </p:cBhvr>
                                    </p:cmd>
                                  </p:childTnLst>
                                </p:cTn>
                              </p:par>
                            </p:childTnLst>
                          </p:cTn>
                        </p:par>
                      </p:childTnLst>
                    </p:cTn>
                  </p:par>
                </p:childTnLst>
              </p:cTn>
              <p:nextCondLst>
                <p:cond evt="onClick" delay="0">
                  <p:tgtEl>
                    <p:spTgt spid="975"/>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81" name="ハルシネーションに注意"/>
          <p:cNvSpPr txBox="1"/>
          <p:nvPr/>
        </p:nvSpPr>
        <p:spPr>
          <a:xfrm>
            <a:off x="8083550" y="458835"/>
            <a:ext cx="82169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ハルシネーションに注意</a:t>
            </a:r>
          </a:p>
        </p:txBody>
      </p:sp>
      <p:sp>
        <p:nvSpPr>
          <p:cNvPr id="982" name="米国の弁護士がChatGPTで判例をリサーチし、裁判所に提出…"/>
          <p:cNvSpPr txBox="1"/>
          <p:nvPr/>
        </p:nvSpPr>
        <p:spPr>
          <a:xfrm>
            <a:off x="1732044" y="3671284"/>
            <a:ext cx="20919911" cy="3778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米国の弁護士がChatGPTで判例をリサーチし、裁判所に提出</a:t>
            </a:r>
          </a:p>
          <a:p>
            <a:pPr algn="l">
              <a:defRPr sz="4100"/>
            </a:pPr>
            <a:r>
              <a:t>→実在しない判例だった</a:t>
            </a:r>
          </a:p>
          <a:p>
            <a:pPr algn="l">
              <a:defRPr sz="4100"/>
            </a:pPr>
            <a:r>
              <a:t>→ChatGPTにその判例が本当に実在するか聞くと、</a:t>
            </a:r>
          </a:p>
          <a:p>
            <a:pPr algn="l">
              <a:defRPr sz="4100"/>
            </a:pPr>
            <a:r>
              <a:t>　「実在します。LexisNexisやWestlawなどの信頼できる法律関連のデーターベースで</a:t>
            </a:r>
          </a:p>
          <a:p>
            <a:pPr algn="l">
              <a:defRPr sz="4100"/>
            </a:pPr>
            <a:r>
              <a:t>　　見つけることができます」と回答して鵜呑み</a:t>
            </a:r>
          </a:p>
        </p:txBody>
      </p:sp>
      <p:sp>
        <p:nvSpPr>
          <p:cNvPr id="983" name="ChatGPTは堂々と嘘をつく"/>
          <p:cNvSpPr txBox="1"/>
          <p:nvPr/>
        </p:nvSpPr>
        <p:spPr>
          <a:xfrm>
            <a:off x="7153109" y="9377779"/>
            <a:ext cx="8692287"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300"/>
            </a:lvl1pPr>
          </a:lstStyle>
          <a:p>
            <a:r>
              <a:t>ChatGPTは堂々と嘘をつく</a:t>
            </a:r>
          </a:p>
        </p:txBody>
      </p:sp>
      <p:sp>
        <p:nvSpPr>
          <p:cNvPr id="984" name="AIの注意点"/>
          <p:cNvSpPr txBox="1"/>
          <p:nvPr/>
        </p:nvSpPr>
        <p:spPr>
          <a:xfrm>
            <a:off x="2289652" y="458835"/>
            <a:ext cx="3871698"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AIの注意点</a:t>
            </a:r>
          </a:p>
        </p:txBody>
      </p:sp>
      <p:sp>
        <p:nvSpPr>
          <p:cNvPr id="985" name="ChatGPT資本主義 / 城田真琴 / 東洋経済新報社"/>
          <p:cNvSpPr txBox="1"/>
          <p:nvPr/>
        </p:nvSpPr>
        <p:spPr>
          <a:xfrm>
            <a:off x="15465316" y="13097148"/>
            <a:ext cx="8821370" cy="501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100"/>
            </a:lvl1pPr>
          </a:lstStyle>
          <a:p>
            <a:r>
              <a:t>ChatGPT資本主義 / 城田真琴 / 東洋経済新報社</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88" name="ハルシネーションに注意"/>
          <p:cNvSpPr txBox="1"/>
          <p:nvPr/>
        </p:nvSpPr>
        <p:spPr>
          <a:xfrm>
            <a:off x="8083550" y="458835"/>
            <a:ext cx="82169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ハルシネーションに注意</a:t>
            </a:r>
          </a:p>
        </p:txBody>
      </p:sp>
      <p:sp>
        <p:nvSpPr>
          <p:cNvPr id="989" name="ChatGPTは堂々と間違う"/>
          <p:cNvSpPr txBox="1"/>
          <p:nvPr/>
        </p:nvSpPr>
        <p:spPr>
          <a:xfrm>
            <a:off x="14615593" y="7086149"/>
            <a:ext cx="8019187" cy="781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300"/>
            </a:lvl1pPr>
          </a:lstStyle>
          <a:p>
            <a:r>
              <a:t>ChatGPTは堂々と間違う</a:t>
            </a:r>
          </a:p>
        </p:txBody>
      </p:sp>
      <p:sp>
        <p:nvSpPr>
          <p:cNvPr id="990" name="AIの注意点"/>
          <p:cNvSpPr txBox="1"/>
          <p:nvPr/>
        </p:nvSpPr>
        <p:spPr>
          <a:xfrm>
            <a:off x="2289652" y="458835"/>
            <a:ext cx="3871698"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AIの注意点</a:t>
            </a:r>
          </a:p>
        </p:txBody>
      </p:sp>
      <p:pic>
        <p:nvPicPr>
          <p:cNvPr id="991" name="スクリーンショット 2024-01-25 10.16.08.png" descr="スクリーンショット 2024-01-25 10.16.08.png"/>
          <p:cNvPicPr>
            <a:picLocks noChangeAspect="1"/>
          </p:cNvPicPr>
          <p:nvPr/>
        </p:nvPicPr>
        <p:blipFill>
          <a:blip r:embed="rId2"/>
          <a:stretch>
            <a:fillRect/>
          </a:stretch>
        </p:blipFill>
        <p:spPr>
          <a:xfrm>
            <a:off x="2212436" y="2622550"/>
            <a:ext cx="11493501" cy="10248900"/>
          </a:xfrm>
          <a:prstGeom prst="rect">
            <a:avLst/>
          </a:prstGeom>
          <a:ln w="12700">
            <a:miter lim="400000"/>
          </a:ln>
        </p:spPr>
      </p:pic>
      <p:pic>
        <p:nvPicPr>
          <p:cNvPr id="992" name="線 線" descr="線 線"/>
          <p:cNvPicPr>
            <a:picLocks/>
          </p:cNvPicPr>
          <p:nvPr/>
        </p:nvPicPr>
        <p:blipFill>
          <a:blip r:embed="rId3"/>
          <a:stretch>
            <a:fillRect/>
          </a:stretch>
        </p:blipFill>
        <p:spPr>
          <a:xfrm>
            <a:off x="3292540" y="11950017"/>
            <a:ext cx="4788662" cy="76201"/>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996" name="生成AIによる失業論"/>
          <p:cNvSpPr txBox="1"/>
          <p:nvPr/>
        </p:nvSpPr>
        <p:spPr>
          <a:xfrm>
            <a:off x="8269455" y="458835"/>
            <a:ext cx="6818098"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生成AIによる失業論</a:t>
            </a:r>
          </a:p>
        </p:txBody>
      </p:sp>
      <p:sp>
        <p:nvSpPr>
          <p:cNvPr id="997" name="OpenAIとペンシルベニア大学の研究者による論文"/>
          <p:cNvSpPr txBox="1"/>
          <p:nvPr/>
        </p:nvSpPr>
        <p:spPr>
          <a:xfrm>
            <a:off x="1716014" y="2121684"/>
            <a:ext cx="12041976"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vl1pPr>
          </a:lstStyle>
          <a:p>
            <a:r>
              <a:t>OpenAIとペンシルベニア大学の研究者による論文</a:t>
            </a:r>
          </a:p>
        </p:txBody>
      </p:sp>
      <p:sp>
        <p:nvSpPr>
          <p:cNvPr id="998" name="「GPT’s are GPTs : An Early Look at the Labor Market Impact Potential…"/>
          <p:cNvSpPr txBox="1"/>
          <p:nvPr/>
        </p:nvSpPr>
        <p:spPr>
          <a:xfrm>
            <a:off x="1761118" y="3128979"/>
            <a:ext cx="19834772"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「GPT’s are GPTs : An Early Look at the Labor Market Impact Potential</a:t>
            </a:r>
          </a:p>
          <a:p>
            <a:pPr algn="l">
              <a:defRPr sz="4100"/>
            </a:pPr>
            <a:r>
              <a:t>  of Large Language Models」</a:t>
            </a:r>
          </a:p>
        </p:txBody>
      </p:sp>
      <p:sp>
        <p:nvSpPr>
          <p:cNvPr id="999" name="・LLMを使用すると、米国の全労働者の約15%の仕事が同じ品質を維持しつつ、著しく…"/>
          <p:cNvSpPr txBox="1"/>
          <p:nvPr/>
        </p:nvSpPr>
        <p:spPr>
          <a:xfrm>
            <a:off x="1428654" y="5304543"/>
            <a:ext cx="21984717" cy="620395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・LLMを使用すると、米国の全労働者の約15%の仕事が同じ品質を維持しつつ、著しく</a:t>
            </a:r>
          </a:p>
          <a:p>
            <a:pPr algn="l">
              <a:defRPr sz="4100"/>
            </a:pPr>
            <a:r>
              <a:t>　早く完了する。さらにLLMを組み込んだソフトウェアやツールを利用すると、その割合</a:t>
            </a:r>
          </a:p>
          <a:p>
            <a:pPr algn="l">
              <a:defRPr sz="4100"/>
            </a:pPr>
            <a:r>
              <a:t>　は47~56%にまで増加する</a:t>
            </a:r>
          </a:p>
          <a:p>
            <a:pPr algn="l">
              <a:defRPr sz="4100"/>
            </a:pPr>
            <a:r>
              <a:t>・米国の全労働者の約80%は、自身の仕事のうち少なくとも10%が影響を受ける</a:t>
            </a:r>
          </a:p>
          <a:p>
            <a:pPr algn="l">
              <a:defRPr sz="4100"/>
            </a:pPr>
            <a:r>
              <a:t>・米国の全労働者の約19%は、自身の仕事のうち少なくとも50%が影響を受ける</a:t>
            </a:r>
          </a:p>
          <a:p>
            <a:pPr algn="l">
              <a:defRPr sz="4100"/>
            </a:pPr>
            <a:r>
              <a:t>・賃金別では特に高賃金の職種が多くの影響を受ける</a:t>
            </a:r>
          </a:p>
          <a:p>
            <a:pPr algn="l">
              <a:defRPr sz="4100"/>
            </a:pPr>
            <a:r>
              <a:t>・スキル別ではプログラミングやライティングのスキルを必要とする職種ほど影響が大きく、</a:t>
            </a:r>
          </a:p>
          <a:p>
            <a:pPr algn="l">
              <a:defRPr sz="4100"/>
            </a:pPr>
            <a:r>
              <a:t>　サイエンススキルやクリティカル・シンキングのスキルが重要な職種は影響が少ない</a:t>
            </a:r>
          </a:p>
        </p:txBody>
      </p:sp>
      <p:sp>
        <p:nvSpPr>
          <p:cNvPr id="1000" name="AIによって仕事が完全になくなるのではなく、補完する割合が職種によって異なるという結論"/>
          <p:cNvSpPr txBox="1"/>
          <p:nvPr/>
        </p:nvSpPr>
        <p:spPr>
          <a:xfrm>
            <a:off x="1439316" y="12004371"/>
            <a:ext cx="21963394"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vl1pPr>
          </a:lstStyle>
          <a:p>
            <a:r>
              <a:t>AIによって仕事が完全になくなるのではなく、補完する割合が職種によって異なるという結論</a:t>
            </a:r>
          </a:p>
        </p:txBody>
      </p:sp>
      <p:sp>
        <p:nvSpPr>
          <p:cNvPr id="1001" name="ChatGPT資本主義 / 城田真琴 / 東洋経済新報社"/>
          <p:cNvSpPr txBox="1"/>
          <p:nvPr/>
        </p:nvSpPr>
        <p:spPr>
          <a:xfrm>
            <a:off x="15465316" y="13097148"/>
            <a:ext cx="8821370" cy="501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100"/>
            </a:lvl1pPr>
          </a:lstStyle>
          <a:p>
            <a:r>
              <a:t>ChatGPT資本主義 / 城田真琴 / 東洋経済新報社</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04" name="生成AIによる失業論"/>
          <p:cNvSpPr txBox="1"/>
          <p:nvPr/>
        </p:nvSpPr>
        <p:spPr>
          <a:xfrm>
            <a:off x="8269455" y="458835"/>
            <a:ext cx="6818098"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生成AIによる失業論</a:t>
            </a:r>
          </a:p>
        </p:txBody>
      </p:sp>
      <p:sp>
        <p:nvSpPr>
          <p:cNvPr id="1005" name="サム・アルトマン(OpenAI CEO)"/>
          <p:cNvSpPr txBox="1"/>
          <p:nvPr/>
        </p:nvSpPr>
        <p:spPr>
          <a:xfrm>
            <a:off x="1716014" y="2121684"/>
            <a:ext cx="8053935"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vl1pPr>
          </a:lstStyle>
          <a:p>
            <a:r>
              <a:t>サム・アルトマン(OpenAI CEO)</a:t>
            </a:r>
          </a:p>
        </p:txBody>
      </p:sp>
      <p:sp>
        <p:nvSpPr>
          <p:cNvPr id="1006" name="「ChatGPTを人間の置き換えではなく、ツールとして見る」ことを推奨"/>
          <p:cNvSpPr txBox="1"/>
          <p:nvPr/>
        </p:nvSpPr>
        <p:spPr>
          <a:xfrm>
            <a:off x="2276212" y="3128979"/>
            <a:ext cx="17080789"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vl1pPr>
          </a:lstStyle>
          <a:p>
            <a:r>
              <a:t>「ChatGPTを人間の置き換えではなく、ツールとして見る」ことを推奨</a:t>
            </a:r>
          </a:p>
        </p:txBody>
      </p:sp>
      <p:sp>
        <p:nvSpPr>
          <p:cNvPr id="1007" name="生成AI前提での働き方やビジネスプロセスの見直しが必要"/>
          <p:cNvSpPr txBox="1"/>
          <p:nvPr/>
        </p:nvSpPr>
        <p:spPr>
          <a:xfrm>
            <a:off x="4825958" y="11380902"/>
            <a:ext cx="13705092"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vl1pPr>
          </a:lstStyle>
          <a:p>
            <a:r>
              <a:t>生成AI前提での働き方やビジネスプロセスの見直しが必要</a:t>
            </a:r>
          </a:p>
        </p:txBody>
      </p:sp>
      <p:sp>
        <p:nvSpPr>
          <p:cNvPr id="1008" name="博報堂DYグループ…"/>
          <p:cNvSpPr txBox="1"/>
          <p:nvPr/>
        </p:nvSpPr>
        <p:spPr>
          <a:xfrm>
            <a:off x="472211" y="4136274"/>
            <a:ext cx="23439578" cy="2990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博報堂DYグループ</a:t>
            </a:r>
          </a:p>
          <a:p>
            <a:pPr algn="l">
              <a:defRPr sz="4100"/>
            </a:pPr>
            <a:r>
              <a:t>　プロンプトエンジニアリングの育成に投資することを表明</a:t>
            </a:r>
          </a:p>
          <a:p>
            <a:pPr algn="l">
              <a:defRPr sz="4100"/>
            </a:pPr>
            <a:r>
              <a:t>　傘下の博報堂テクノロジーズの300人を対象にプロンプトエンジニアリングのカリキュラムを提供</a:t>
            </a:r>
          </a:p>
          <a:p>
            <a:pPr algn="l">
              <a:defRPr sz="4100"/>
            </a:pPr>
            <a:r>
              <a:t>　さらに教育プログラムを展開し、グループ全体で1000人のプロンプトエンジニアの養成を発表</a:t>
            </a:r>
          </a:p>
        </p:txBody>
      </p:sp>
      <p:sp>
        <p:nvSpPr>
          <p:cNvPr id="1009" name="伊藤忠商事…"/>
          <p:cNvSpPr txBox="1"/>
          <p:nvPr/>
        </p:nvSpPr>
        <p:spPr>
          <a:xfrm>
            <a:off x="373713" y="8141235"/>
            <a:ext cx="22609582"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伊藤忠商事</a:t>
            </a:r>
          </a:p>
          <a:p>
            <a:pPr algn="l">
              <a:defRPr sz="4100"/>
            </a:pPr>
            <a:r>
              <a:t>　「生成AI研究ラボ」を設立し、全社員の生成AIの活用、業務の生産性向上の検証の開始を発表</a:t>
            </a:r>
          </a:p>
        </p:txBody>
      </p:sp>
      <p:sp>
        <p:nvSpPr>
          <p:cNvPr id="1010" name="ChatGPT資本主義 / 城田真琴 / 東洋経済新報社"/>
          <p:cNvSpPr txBox="1"/>
          <p:nvPr/>
        </p:nvSpPr>
        <p:spPr>
          <a:xfrm>
            <a:off x="15465316" y="13097148"/>
            <a:ext cx="8821370" cy="501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100"/>
            </a:lvl1pPr>
          </a:lstStyle>
          <a:p>
            <a:r>
              <a:t>ChatGPT資本主義 / 城田真琴 / 東洋経済新報社</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13" name="著作権問題"/>
          <p:cNvSpPr txBox="1"/>
          <p:nvPr/>
        </p:nvSpPr>
        <p:spPr>
          <a:xfrm>
            <a:off x="11035101" y="458835"/>
            <a:ext cx="379730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著作権問題</a:t>
            </a:r>
          </a:p>
        </p:txBody>
      </p:sp>
      <p:sp>
        <p:nvSpPr>
          <p:cNvPr id="1014" name="日本の著作権法"/>
          <p:cNvSpPr txBox="1"/>
          <p:nvPr/>
        </p:nvSpPr>
        <p:spPr>
          <a:xfrm>
            <a:off x="657211" y="2020511"/>
            <a:ext cx="3759201"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vl1pPr>
          </a:lstStyle>
          <a:p>
            <a:r>
              <a:t>日本の著作権法</a:t>
            </a:r>
          </a:p>
        </p:txBody>
      </p:sp>
      <p:sp>
        <p:nvSpPr>
          <p:cNvPr id="1015" name="通常(機械学習の目的以外)、著作物を著作権者に無断で利用する(複製、公衆送信、…"/>
          <p:cNvSpPr txBox="1"/>
          <p:nvPr/>
        </p:nvSpPr>
        <p:spPr>
          <a:xfrm>
            <a:off x="2319500" y="2926632"/>
            <a:ext cx="19745000"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100"/>
            </a:pPr>
            <a:r>
              <a:t>通常(機械学習の目的以外)、著作物を著作権者に無断で利用する(複製、公衆送信、</a:t>
            </a:r>
          </a:p>
          <a:p>
            <a:pPr algn="l">
              <a:defRPr sz="4100"/>
            </a:pPr>
            <a:r>
              <a:t>頒布など)と、著作権法違反となる</a:t>
            </a:r>
          </a:p>
        </p:txBody>
      </p:sp>
      <p:sp>
        <p:nvSpPr>
          <p:cNvPr id="1016" name="日本は情報解析が目的なら著作権を有するコンテンツを許諾なく利用できる？"/>
          <p:cNvSpPr txBox="1"/>
          <p:nvPr/>
        </p:nvSpPr>
        <p:spPr>
          <a:xfrm>
            <a:off x="3772161" y="11973326"/>
            <a:ext cx="18323180"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100"/>
            </a:lvl1pPr>
          </a:lstStyle>
          <a:p>
            <a:r>
              <a:t>日本は情報解析が目的なら著作権を有するコンテンツを許諾なく利用できる？</a:t>
            </a:r>
          </a:p>
        </p:txBody>
      </p:sp>
      <p:sp>
        <p:nvSpPr>
          <p:cNvPr id="1017" name="第30条の4…"/>
          <p:cNvSpPr txBox="1"/>
          <p:nvPr/>
        </p:nvSpPr>
        <p:spPr>
          <a:xfrm>
            <a:off x="806441" y="4651904"/>
            <a:ext cx="22771118" cy="67945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600"/>
            </a:pPr>
            <a:r>
              <a:t>第30条の4</a:t>
            </a:r>
          </a:p>
          <a:p>
            <a:pPr algn="l">
              <a:defRPr sz="3600"/>
            </a:pPr>
            <a:r>
              <a:t>「著作物は、次に掲げる場合そのほかの当該著作物に表現された思想又は感情を自ら享受し又は</a:t>
            </a:r>
          </a:p>
          <a:p>
            <a:pPr algn="l">
              <a:defRPr sz="3600"/>
            </a:pPr>
            <a:r>
              <a:t>他人に享受させることを目的としない場合には、その必要と認められる限度において、いずれの方法によるかを問わず、利用することができる。</a:t>
            </a:r>
          </a:p>
          <a:p>
            <a:pPr algn="l">
              <a:defRPr sz="3600"/>
            </a:pPr>
            <a:r>
              <a:t>ただし、当該著作物の種類及び用途並びに当該利用の様態に照らし著作権者の利益を不当に害することとなる場合は、この限りではない。</a:t>
            </a:r>
          </a:p>
          <a:p>
            <a:pPr algn="l">
              <a:defRPr sz="3600"/>
            </a:pPr>
            <a:r>
              <a:t>(中略)</a:t>
            </a:r>
          </a:p>
          <a:p>
            <a:pPr algn="l">
              <a:defRPr sz="3600"/>
            </a:pPr>
            <a:r>
              <a:t>二　情報解析（多数の著作物その他の大量の情報から、当該情報を構成する言語、音、映像その</a:t>
            </a:r>
          </a:p>
          <a:p>
            <a:pPr algn="l">
              <a:defRPr sz="3600"/>
            </a:pPr>
            <a:r>
              <a:t>　　他の要素に係る情報を抽出し、比較、分類その他の解析を行うことをいう。第四十七条の五</a:t>
            </a:r>
          </a:p>
          <a:p>
            <a:pPr algn="l">
              <a:defRPr sz="3600"/>
            </a:pPr>
            <a:r>
              <a:t>　　第一項第二号において同じ。）の用に供する場合</a:t>
            </a:r>
          </a:p>
        </p:txBody>
      </p:sp>
      <p:sp>
        <p:nvSpPr>
          <p:cNvPr id="1018" name="ChatGPT資本主義 / 城田真琴 / 東洋経済新報社"/>
          <p:cNvSpPr txBox="1"/>
          <p:nvPr/>
        </p:nvSpPr>
        <p:spPr>
          <a:xfrm>
            <a:off x="15465316" y="13097148"/>
            <a:ext cx="8821370" cy="501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100"/>
            </a:lvl1pPr>
          </a:lstStyle>
          <a:p>
            <a:r>
              <a:t>ChatGPT資本主義 / 城田真琴 / 東洋経済新報社</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四角形"/>
          <p:cNvSpPr/>
          <p:nvPr/>
        </p:nvSpPr>
        <p:spPr>
          <a:xfrm>
            <a:off x="-61222" y="-72588"/>
            <a:ext cx="24516057" cy="1674206"/>
          </a:xfrm>
          <a:prstGeom prst="rect">
            <a:avLst/>
          </a:prstGeom>
          <a:solidFill>
            <a:srgbClr val="357A76"/>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021" name="伝えたいこと(私見)"/>
          <p:cNvSpPr txBox="1"/>
          <p:nvPr/>
        </p:nvSpPr>
        <p:spPr>
          <a:xfrm>
            <a:off x="9631141" y="458835"/>
            <a:ext cx="6605221"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solidFill>
                  <a:srgbClr val="FFFFFF"/>
                </a:solidFill>
              </a:defRPr>
            </a:lvl1pPr>
          </a:lstStyle>
          <a:p>
            <a:r>
              <a:t>伝えたいこと(私見)</a:t>
            </a:r>
          </a:p>
        </p:txBody>
      </p:sp>
      <p:sp>
        <p:nvSpPr>
          <p:cNvPr id="1022" name="・ChatGPTをはじめとするAIはどんどん進化してより身近な存在になると思います…"/>
          <p:cNvSpPr txBox="1"/>
          <p:nvPr/>
        </p:nvSpPr>
        <p:spPr>
          <a:xfrm>
            <a:off x="2193385" y="2115251"/>
            <a:ext cx="19997230" cy="10077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・ChatGPTをはじめとするAIはどんどん進化してより身近な存在になると思います</a:t>
            </a:r>
          </a:p>
          <a:p>
            <a:pPr algn="l">
              <a:defRPr sz="4100"/>
            </a:pPr>
            <a:r>
              <a:t>　ドンドン使用してAIを使いこなせるようになりましょう</a:t>
            </a:r>
          </a:p>
          <a:p>
            <a:pPr algn="l">
              <a:defRPr sz="4100"/>
            </a:pPr>
            <a:endParaRPr/>
          </a:p>
          <a:p>
            <a:pPr algn="l">
              <a:defRPr sz="4100"/>
            </a:pPr>
            <a:r>
              <a:t>・演習を通して学んだMLP、CNN、Transformerなどは今の多くのAIでも実際に</a:t>
            </a:r>
          </a:p>
          <a:p>
            <a:pPr algn="l">
              <a:defRPr sz="4100"/>
            </a:pPr>
            <a:r>
              <a:t>　使われています。理解を深めることでAIの活用の幅が広がると思います</a:t>
            </a:r>
          </a:p>
          <a:p>
            <a:pPr algn="l">
              <a:defRPr sz="4100"/>
            </a:pPr>
            <a:endParaRPr/>
          </a:p>
          <a:p>
            <a:pPr algn="l">
              <a:defRPr sz="4100"/>
            </a:pPr>
            <a:r>
              <a:t>・ChatGPTなどの対話型AIは必ずしも正解を教えるとは限りません</a:t>
            </a:r>
          </a:p>
          <a:p>
            <a:pPr algn="l">
              <a:defRPr sz="4100"/>
            </a:pPr>
            <a:r>
              <a:t>　僕は自分よりも遥かに知識を持った相談相手だと思ってます</a:t>
            </a:r>
          </a:p>
          <a:p>
            <a:pPr algn="l">
              <a:defRPr sz="4100"/>
            </a:pPr>
            <a:endParaRPr/>
          </a:p>
          <a:p>
            <a:pPr algn="l">
              <a:defRPr sz="4100"/>
            </a:pPr>
            <a:r>
              <a:t>・入門、応用を通してPythonを使ってきました</a:t>
            </a:r>
          </a:p>
          <a:p>
            <a:pPr algn="l">
              <a:defRPr sz="4100"/>
            </a:pPr>
            <a:r>
              <a:t>　僕のChatGPTの1番使用頻度が高い使い方はプログラミング補助です</a:t>
            </a:r>
          </a:p>
          <a:p>
            <a:pPr algn="l">
              <a:defRPr sz="4100"/>
            </a:pPr>
            <a:r>
              <a:t>　Huggingfaceなど、Pythonが少し出来れば自分のPCで試せるアプリケーション</a:t>
            </a:r>
          </a:p>
          <a:p>
            <a:pPr algn="l">
              <a:defRPr sz="4100"/>
            </a:pPr>
            <a:r>
              <a:t>　は沢山あります(どんどん試してみてください)</a:t>
            </a:r>
          </a:p>
        </p:txBody>
      </p:sp>
      <p:sp>
        <p:nvSpPr>
          <p:cNvPr id="1023" name="長い間お疲れ様でした"/>
          <p:cNvSpPr txBox="1"/>
          <p:nvPr/>
        </p:nvSpPr>
        <p:spPr>
          <a:xfrm>
            <a:off x="9467850" y="12564912"/>
            <a:ext cx="5448301"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vl1pPr>
          </a:lstStyle>
          <a:p>
            <a:r>
              <a:t>長い間お疲れ様でした</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参考文献)"/>
          <p:cNvSpPr txBox="1"/>
          <p:nvPr/>
        </p:nvSpPr>
        <p:spPr>
          <a:xfrm>
            <a:off x="895187" y="907511"/>
            <a:ext cx="2240637"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800"/>
            </a:lvl1pPr>
          </a:lstStyle>
          <a:p>
            <a:r>
              <a:t>参考文献)</a:t>
            </a:r>
          </a:p>
        </p:txBody>
      </p:sp>
      <p:sp>
        <p:nvSpPr>
          <p:cNvPr id="1026" name="1) ディープラーニングを支える技術  / 岡野原大輔 / 技術評論社…"/>
          <p:cNvSpPr txBox="1"/>
          <p:nvPr/>
        </p:nvSpPr>
        <p:spPr>
          <a:xfrm>
            <a:off x="1710660" y="2358317"/>
            <a:ext cx="17534231" cy="275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1) ディープラーニングを支える技術　　/ 岡野原大輔 / 技術評論社</a:t>
            </a:r>
          </a:p>
          <a:p>
            <a:pPr algn="l">
              <a:defRPr sz="3800"/>
            </a:pPr>
            <a:r>
              <a:t>2) ディープラーニングを支える技術２　/ 岡野原大輔 / 技術評論</a:t>
            </a:r>
          </a:p>
          <a:p>
            <a:pPr algn="l">
              <a:defRPr sz="3800"/>
            </a:pPr>
            <a:r>
              <a:t>3) 生成Deep Learning / David Foster(松田晃一、小沼千絵訳) / O’REILLY</a:t>
            </a:r>
          </a:p>
          <a:p>
            <a:pPr algn="l">
              <a:defRPr sz="3800"/>
            </a:pPr>
            <a:r>
              <a:t>4 )ChatGPT資本主義 / 城田真琴 / 東洋経済新報社</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MaxPooling"/>
          <p:cNvSpPr txBox="1"/>
          <p:nvPr/>
        </p:nvSpPr>
        <p:spPr>
          <a:xfrm>
            <a:off x="5961172" y="6351858"/>
            <a:ext cx="216022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MaxPooling</a:t>
            </a:r>
          </a:p>
        </p:txBody>
      </p:sp>
      <p:sp>
        <p:nvSpPr>
          <p:cNvPr id="154" name="(27, 27, 96)"/>
          <p:cNvSpPr txBox="1"/>
          <p:nvPr/>
        </p:nvSpPr>
        <p:spPr>
          <a:xfrm>
            <a:off x="6897354" y="10522558"/>
            <a:ext cx="21113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(27, 27, 96)</a:t>
            </a:r>
          </a:p>
        </p:txBody>
      </p:sp>
      <p:sp>
        <p:nvSpPr>
          <p:cNvPr id="155" name="Conv"/>
          <p:cNvSpPr txBox="1"/>
          <p:nvPr/>
        </p:nvSpPr>
        <p:spPr>
          <a:xfrm>
            <a:off x="13934075" y="6351858"/>
            <a:ext cx="1024663"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156" name="四角形"/>
          <p:cNvSpPr/>
          <p:nvPr/>
        </p:nvSpPr>
        <p:spPr>
          <a:xfrm>
            <a:off x="-32605" y="-15356"/>
            <a:ext cx="24449211" cy="1858536"/>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7" name="AlexNet"/>
          <p:cNvSpPr txBox="1"/>
          <p:nvPr/>
        </p:nvSpPr>
        <p:spPr>
          <a:xfrm>
            <a:off x="10551953" y="485287"/>
            <a:ext cx="328009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AlexNet</a:t>
            </a:r>
          </a:p>
        </p:txBody>
      </p:sp>
      <p:sp>
        <p:nvSpPr>
          <p:cNvPr id="158" name="基本的にCNNの構成"/>
          <p:cNvSpPr txBox="1"/>
          <p:nvPr/>
        </p:nvSpPr>
        <p:spPr>
          <a:xfrm>
            <a:off x="9738359" y="12366012"/>
            <a:ext cx="490728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基本的にCNNの構成</a:t>
            </a:r>
          </a:p>
        </p:txBody>
      </p:sp>
      <p:pic>
        <p:nvPicPr>
          <p:cNvPr id="159" name="スクリーンショット 2024-01-23 17.32.19.png" descr="スクリーンショット 2024-01-23 17.32.19.png"/>
          <p:cNvPicPr>
            <a:picLocks noChangeAspect="1"/>
          </p:cNvPicPr>
          <p:nvPr/>
        </p:nvPicPr>
        <p:blipFill>
          <a:blip r:embed="rId2"/>
          <a:stretch>
            <a:fillRect/>
          </a:stretch>
        </p:blipFill>
        <p:spPr>
          <a:xfrm>
            <a:off x="6485105" y="2081602"/>
            <a:ext cx="11413790" cy="3634750"/>
          </a:xfrm>
          <a:prstGeom prst="rect">
            <a:avLst/>
          </a:prstGeom>
          <a:ln w="12700">
            <a:miter lim="400000"/>
          </a:ln>
        </p:spPr>
      </p:pic>
      <p:sp>
        <p:nvSpPr>
          <p:cNvPr id="160" name="正方形"/>
          <p:cNvSpPr/>
          <p:nvPr/>
        </p:nvSpPr>
        <p:spPr>
          <a:xfrm>
            <a:off x="668473" y="7328971"/>
            <a:ext cx="2785740" cy="2785740"/>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1" name="正方形"/>
          <p:cNvSpPr/>
          <p:nvPr/>
        </p:nvSpPr>
        <p:spPr>
          <a:xfrm>
            <a:off x="795473" y="7455971"/>
            <a:ext cx="2785740" cy="2785740"/>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2" name="正方形"/>
          <p:cNvSpPr/>
          <p:nvPr/>
        </p:nvSpPr>
        <p:spPr>
          <a:xfrm>
            <a:off x="922473" y="7582971"/>
            <a:ext cx="2785740" cy="2785740"/>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3" name="(224, 224, 3)"/>
          <p:cNvSpPr txBox="1"/>
          <p:nvPr/>
        </p:nvSpPr>
        <p:spPr>
          <a:xfrm>
            <a:off x="1146625" y="10857282"/>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(224, 224, 3)</a:t>
            </a:r>
          </a:p>
        </p:txBody>
      </p:sp>
      <p:sp>
        <p:nvSpPr>
          <p:cNvPr id="164" name="(55, 55, 96)"/>
          <p:cNvSpPr txBox="1"/>
          <p:nvPr/>
        </p:nvSpPr>
        <p:spPr>
          <a:xfrm>
            <a:off x="4423733" y="10857282"/>
            <a:ext cx="21113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(55, 55, 96)</a:t>
            </a:r>
          </a:p>
        </p:txBody>
      </p:sp>
      <p:sp>
        <p:nvSpPr>
          <p:cNvPr id="165" name="(27, 27, 256)"/>
          <p:cNvSpPr txBox="1"/>
          <p:nvPr/>
        </p:nvSpPr>
        <p:spPr>
          <a:xfrm>
            <a:off x="9212531" y="10857282"/>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(27, 27, 256)</a:t>
            </a:r>
          </a:p>
        </p:txBody>
      </p:sp>
      <p:sp>
        <p:nvSpPr>
          <p:cNvPr id="166" name="Conv"/>
          <p:cNvSpPr txBox="1"/>
          <p:nvPr/>
        </p:nvSpPr>
        <p:spPr>
          <a:xfrm>
            <a:off x="4088390" y="6351858"/>
            <a:ext cx="102466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167" name="(13, 13, 256)"/>
          <p:cNvSpPr txBox="1"/>
          <p:nvPr/>
        </p:nvSpPr>
        <p:spPr>
          <a:xfrm>
            <a:off x="10998754" y="10138405"/>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(13, 13, 256)</a:t>
            </a:r>
          </a:p>
        </p:txBody>
      </p:sp>
      <p:sp>
        <p:nvSpPr>
          <p:cNvPr id="168" name="MaxPooling"/>
          <p:cNvSpPr txBox="1"/>
          <p:nvPr/>
        </p:nvSpPr>
        <p:spPr>
          <a:xfrm>
            <a:off x="9868012" y="6351858"/>
            <a:ext cx="216022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MaxPooling</a:t>
            </a:r>
          </a:p>
        </p:txBody>
      </p:sp>
      <p:sp>
        <p:nvSpPr>
          <p:cNvPr id="169" name="1"/>
          <p:cNvSpPr txBox="1"/>
          <p:nvPr/>
        </p:nvSpPr>
        <p:spPr>
          <a:xfrm>
            <a:off x="4426019"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1</a:t>
            </a:r>
          </a:p>
        </p:txBody>
      </p:sp>
      <p:sp>
        <p:nvSpPr>
          <p:cNvPr id="170" name="2"/>
          <p:cNvSpPr txBox="1"/>
          <p:nvPr/>
        </p:nvSpPr>
        <p:spPr>
          <a:xfrm>
            <a:off x="9080372"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2</a:t>
            </a:r>
          </a:p>
        </p:txBody>
      </p:sp>
      <p:sp>
        <p:nvSpPr>
          <p:cNvPr id="171" name="3"/>
          <p:cNvSpPr txBox="1"/>
          <p:nvPr/>
        </p:nvSpPr>
        <p:spPr>
          <a:xfrm>
            <a:off x="12586047"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3</a:t>
            </a:r>
          </a:p>
        </p:txBody>
      </p:sp>
      <p:sp>
        <p:nvSpPr>
          <p:cNvPr id="172" name="Conv"/>
          <p:cNvSpPr txBox="1"/>
          <p:nvPr/>
        </p:nvSpPr>
        <p:spPr>
          <a:xfrm>
            <a:off x="8555252" y="6351858"/>
            <a:ext cx="102466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173" name="Conv"/>
          <p:cNvSpPr txBox="1"/>
          <p:nvPr/>
        </p:nvSpPr>
        <p:spPr>
          <a:xfrm>
            <a:off x="12350108" y="6351858"/>
            <a:ext cx="102466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174" name="(13, 13, 384)"/>
          <p:cNvSpPr txBox="1"/>
          <p:nvPr/>
        </p:nvSpPr>
        <p:spPr>
          <a:xfrm>
            <a:off x="12690106" y="10668723"/>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(13, 13, 384)</a:t>
            </a:r>
          </a:p>
        </p:txBody>
      </p:sp>
      <p:sp>
        <p:nvSpPr>
          <p:cNvPr id="175" name="4"/>
          <p:cNvSpPr txBox="1"/>
          <p:nvPr/>
        </p:nvSpPr>
        <p:spPr>
          <a:xfrm>
            <a:off x="14285144"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4</a:t>
            </a:r>
          </a:p>
        </p:txBody>
      </p:sp>
      <p:sp>
        <p:nvSpPr>
          <p:cNvPr id="176" name="(13, 13, 384)"/>
          <p:cNvSpPr txBox="1"/>
          <p:nvPr/>
        </p:nvSpPr>
        <p:spPr>
          <a:xfrm>
            <a:off x="14588058" y="10143259"/>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(13, 13, 384)</a:t>
            </a:r>
          </a:p>
        </p:txBody>
      </p:sp>
      <p:sp>
        <p:nvSpPr>
          <p:cNvPr id="177" name="Conv"/>
          <p:cNvSpPr txBox="1"/>
          <p:nvPr/>
        </p:nvSpPr>
        <p:spPr>
          <a:xfrm>
            <a:off x="15626553" y="6351858"/>
            <a:ext cx="1024663"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178" name="5"/>
          <p:cNvSpPr txBox="1"/>
          <p:nvPr/>
        </p:nvSpPr>
        <p:spPr>
          <a:xfrm>
            <a:off x="15984242"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5</a:t>
            </a:r>
          </a:p>
        </p:txBody>
      </p:sp>
      <p:sp>
        <p:nvSpPr>
          <p:cNvPr id="179" name="MaxPooling"/>
          <p:cNvSpPr txBox="1"/>
          <p:nvPr/>
        </p:nvSpPr>
        <p:spPr>
          <a:xfrm>
            <a:off x="17046838" y="6351858"/>
            <a:ext cx="216022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MaxPooling</a:t>
            </a:r>
          </a:p>
        </p:txBody>
      </p:sp>
      <p:sp>
        <p:nvSpPr>
          <p:cNvPr id="180" name="(13, 13, 256)"/>
          <p:cNvSpPr txBox="1"/>
          <p:nvPr/>
        </p:nvSpPr>
        <p:spPr>
          <a:xfrm>
            <a:off x="16167680" y="10688434"/>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(13, 13, 256)</a:t>
            </a:r>
          </a:p>
        </p:txBody>
      </p:sp>
      <p:sp>
        <p:nvSpPr>
          <p:cNvPr id="181" name="(6, 6, 256)"/>
          <p:cNvSpPr txBox="1"/>
          <p:nvPr/>
        </p:nvSpPr>
        <p:spPr>
          <a:xfrm>
            <a:off x="17817526" y="10093660"/>
            <a:ext cx="188531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(6, 6, 256)</a:t>
            </a:r>
          </a:p>
        </p:txBody>
      </p:sp>
      <p:sp>
        <p:nvSpPr>
          <p:cNvPr id="182" name="四角形"/>
          <p:cNvSpPr/>
          <p:nvPr/>
        </p:nvSpPr>
        <p:spPr>
          <a:xfrm>
            <a:off x="20026642" y="7260701"/>
            <a:ext cx="225327" cy="3596269"/>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3" name="6"/>
          <p:cNvSpPr txBox="1"/>
          <p:nvPr/>
        </p:nvSpPr>
        <p:spPr>
          <a:xfrm>
            <a:off x="19964604" y="5786037"/>
            <a:ext cx="349403"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6</a:t>
            </a:r>
          </a:p>
        </p:txBody>
      </p:sp>
      <p:sp>
        <p:nvSpPr>
          <p:cNvPr id="184" name="全結合"/>
          <p:cNvSpPr txBox="1"/>
          <p:nvPr/>
        </p:nvSpPr>
        <p:spPr>
          <a:xfrm>
            <a:off x="19586857" y="6351858"/>
            <a:ext cx="1104901"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全結合</a:t>
            </a:r>
          </a:p>
        </p:txBody>
      </p:sp>
      <p:sp>
        <p:nvSpPr>
          <p:cNvPr id="185" name="(4096,)"/>
          <p:cNvSpPr txBox="1"/>
          <p:nvPr/>
        </p:nvSpPr>
        <p:spPr>
          <a:xfrm>
            <a:off x="19458269" y="11058355"/>
            <a:ext cx="13620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(4096,)</a:t>
            </a:r>
          </a:p>
        </p:txBody>
      </p:sp>
      <p:sp>
        <p:nvSpPr>
          <p:cNvPr id="186" name="四角形"/>
          <p:cNvSpPr/>
          <p:nvPr/>
        </p:nvSpPr>
        <p:spPr>
          <a:xfrm>
            <a:off x="21511341" y="7260701"/>
            <a:ext cx="225327" cy="3596269"/>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7" name="7"/>
          <p:cNvSpPr txBox="1"/>
          <p:nvPr/>
        </p:nvSpPr>
        <p:spPr>
          <a:xfrm>
            <a:off x="21449302"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7</a:t>
            </a:r>
          </a:p>
        </p:txBody>
      </p:sp>
      <p:sp>
        <p:nvSpPr>
          <p:cNvPr id="188" name="全結合"/>
          <p:cNvSpPr txBox="1"/>
          <p:nvPr/>
        </p:nvSpPr>
        <p:spPr>
          <a:xfrm>
            <a:off x="21071555" y="6351858"/>
            <a:ext cx="1104901"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全結合</a:t>
            </a:r>
          </a:p>
        </p:txBody>
      </p:sp>
      <p:sp>
        <p:nvSpPr>
          <p:cNvPr id="189" name="(4096,)"/>
          <p:cNvSpPr txBox="1"/>
          <p:nvPr/>
        </p:nvSpPr>
        <p:spPr>
          <a:xfrm>
            <a:off x="20942968" y="11058355"/>
            <a:ext cx="13620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(4096,)</a:t>
            </a:r>
          </a:p>
        </p:txBody>
      </p:sp>
      <p:sp>
        <p:nvSpPr>
          <p:cNvPr id="190" name="四角形"/>
          <p:cNvSpPr/>
          <p:nvPr/>
        </p:nvSpPr>
        <p:spPr>
          <a:xfrm>
            <a:off x="22969340" y="8531512"/>
            <a:ext cx="225327" cy="1209564"/>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1" name="8"/>
          <p:cNvSpPr txBox="1"/>
          <p:nvPr/>
        </p:nvSpPr>
        <p:spPr>
          <a:xfrm>
            <a:off x="22888112"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8</a:t>
            </a:r>
          </a:p>
        </p:txBody>
      </p:sp>
      <p:sp>
        <p:nvSpPr>
          <p:cNvPr id="192" name="全結合"/>
          <p:cNvSpPr txBox="1"/>
          <p:nvPr/>
        </p:nvSpPr>
        <p:spPr>
          <a:xfrm>
            <a:off x="22510365" y="6351858"/>
            <a:ext cx="1104901"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全結合</a:t>
            </a:r>
          </a:p>
        </p:txBody>
      </p:sp>
      <p:sp>
        <p:nvSpPr>
          <p:cNvPr id="193" name="(1000,)"/>
          <p:cNvSpPr txBox="1"/>
          <p:nvPr/>
        </p:nvSpPr>
        <p:spPr>
          <a:xfrm>
            <a:off x="22381778" y="11058355"/>
            <a:ext cx="13620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(1000,)</a:t>
            </a:r>
          </a:p>
        </p:txBody>
      </p:sp>
      <p:grpSp>
        <p:nvGrpSpPr>
          <p:cNvPr id="205" name="グループ"/>
          <p:cNvGrpSpPr/>
          <p:nvPr/>
        </p:nvGrpSpPr>
        <p:grpSpPr>
          <a:xfrm>
            <a:off x="15842894" y="7569494"/>
            <a:ext cx="2023496" cy="2354843"/>
            <a:chOff x="0" y="0"/>
            <a:chExt cx="2023494" cy="2354841"/>
          </a:xfrm>
        </p:grpSpPr>
        <p:sp>
          <p:nvSpPr>
            <p:cNvPr id="194" name="線"/>
            <p:cNvSpPr/>
            <p:nvPr/>
          </p:nvSpPr>
          <p:spPr>
            <a:xfrm flipH="1" flipV="1">
              <a:off x="0" y="921306"/>
              <a:ext cx="1084700" cy="1433536"/>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195" name="正方形"/>
            <p:cNvSpPr/>
            <p:nvPr/>
          </p:nvSpPr>
          <p:spPr>
            <a:xfrm>
              <a:off x="19965" y="10810"/>
              <a:ext cx="927442"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96" name="正方形"/>
            <p:cNvSpPr/>
            <p:nvPr/>
          </p:nvSpPr>
          <p:spPr>
            <a:xfrm>
              <a:off x="121565" y="137810"/>
              <a:ext cx="927442"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97" name="正方形"/>
            <p:cNvSpPr/>
            <p:nvPr/>
          </p:nvSpPr>
          <p:spPr>
            <a:xfrm>
              <a:off x="223165" y="264810"/>
              <a:ext cx="927442"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98" name="正方形"/>
            <p:cNvSpPr/>
            <p:nvPr/>
          </p:nvSpPr>
          <p:spPr>
            <a:xfrm>
              <a:off x="312065" y="391810"/>
              <a:ext cx="927442"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199" name="正方形"/>
            <p:cNvSpPr/>
            <p:nvPr/>
          </p:nvSpPr>
          <p:spPr>
            <a:xfrm>
              <a:off x="765740" y="1019259"/>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00" name="正方形"/>
            <p:cNvSpPr/>
            <p:nvPr/>
          </p:nvSpPr>
          <p:spPr>
            <a:xfrm>
              <a:off x="867340" y="1146259"/>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01" name="正方形"/>
            <p:cNvSpPr/>
            <p:nvPr/>
          </p:nvSpPr>
          <p:spPr>
            <a:xfrm>
              <a:off x="994340" y="1285959"/>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02" name="正方形"/>
            <p:cNvSpPr/>
            <p:nvPr/>
          </p:nvSpPr>
          <p:spPr>
            <a:xfrm>
              <a:off x="1095940" y="1425659"/>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03" name="線"/>
            <p:cNvSpPr/>
            <p:nvPr/>
          </p:nvSpPr>
          <p:spPr>
            <a:xfrm flipH="1" flipV="1">
              <a:off x="17270" y="11762"/>
              <a:ext cx="1084700" cy="1433536"/>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04" name="線"/>
            <p:cNvSpPr/>
            <p:nvPr/>
          </p:nvSpPr>
          <p:spPr>
            <a:xfrm flipH="1" flipV="1">
              <a:off x="938795" y="0"/>
              <a:ext cx="1084700" cy="1433536"/>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grpSp>
      <p:grpSp>
        <p:nvGrpSpPr>
          <p:cNvPr id="217" name="グループ"/>
          <p:cNvGrpSpPr/>
          <p:nvPr/>
        </p:nvGrpSpPr>
        <p:grpSpPr>
          <a:xfrm>
            <a:off x="17808489" y="7790314"/>
            <a:ext cx="1570218" cy="1800460"/>
            <a:chOff x="0" y="0"/>
            <a:chExt cx="1570216" cy="1800458"/>
          </a:xfrm>
        </p:grpSpPr>
        <p:sp>
          <p:nvSpPr>
            <p:cNvPr id="206" name="正方形"/>
            <p:cNvSpPr/>
            <p:nvPr/>
          </p:nvSpPr>
          <p:spPr>
            <a:xfrm>
              <a:off x="0" y="2161"/>
              <a:ext cx="656377" cy="656377"/>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07" name="正方形"/>
            <p:cNvSpPr/>
            <p:nvPr/>
          </p:nvSpPr>
          <p:spPr>
            <a:xfrm>
              <a:off x="114300" y="129161"/>
              <a:ext cx="656377" cy="656378"/>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08" name="正方形"/>
            <p:cNvSpPr/>
            <p:nvPr/>
          </p:nvSpPr>
          <p:spPr>
            <a:xfrm>
              <a:off x="215900" y="256161"/>
              <a:ext cx="656377" cy="656378"/>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09" name="正方形"/>
            <p:cNvSpPr/>
            <p:nvPr/>
          </p:nvSpPr>
          <p:spPr>
            <a:xfrm>
              <a:off x="330200" y="383161"/>
              <a:ext cx="656377" cy="656378"/>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10" name="正方形"/>
            <p:cNvSpPr/>
            <p:nvPr/>
          </p:nvSpPr>
          <p:spPr>
            <a:xfrm>
              <a:off x="621740" y="763082"/>
              <a:ext cx="656377" cy="656377"/>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11" name="正方形"/>
            <p:cNvSpPr/>
            <p:nvPr/>
          </p:nvSpPr>
          <p:spPr>
            <a:xfrm>
              <a:off x="723340" y="890082"/>
              <a:ext cx="656377" cy="656377"/>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12" name="正方形"/>
            <p:cNvSpPr/>
            <p:nvPr/>
          </p:nvSpPr>
          <p:spPr>
            <a:xfrm>
              <a:off x="824940" y="1017082"/>
              <a:ext cx="656377" cy="656377"/>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13" name="正方形"/>
            <p:cNvSpPr/>
            <p:nvPr/>
          </p:nvSpPr>
          <p:spPr>
            <a:xfrm>
              <a:off x="913840" y="1144082"/>
              <a:ext cx="656377" cy="656377"/>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14" name="線"/>
            <p:cNvSpPr/>
            <p:nvPr/>
          </p:nvSpPr>
          <p:spPr>
            <a:xfrm flipH="1" flipV="1">
              <a:off x="659536" y="0"/>
              <a:ext cx="902669" cy="1129915"/>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15" name="線"/>
            <p:cNvSpPr/>
            <p:nvPr/>
          </p:nvSpPr>
          <p:spPr>
            <a:xfrm flipH="1" flipV="1">
              <a:off x="11900" y="23101"/>
              <a:ext cx="902669" cy="1129916"/>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16" name="線"/>
            <p:cNvSpPr/>
            <p:nvPr/>
          </p:nvSpPr>
          <p:spPr>
            <a:xfrm flipH="1" flipV="1">
              <a:off x="3854" y="653313"/>
              <a:ext cx="902669" cy="1129916"/>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grpSp>
      <p:grpSp>
        <p:nvGrpSpPr>
          <p:cNvPr id="231" name="グループ"/>
          <p:cNvGrpSpPr/>
          <p:nvPr/>
        </p:nvGrpSpPr>
        <p:grpSpPr>
          <a:xfrm>
            <a:off x="13760592" y="7478873"/>
            <a:ext cx="2360134" cy="2510098"/>
            <a:chOff x="0" y="0"/>
            <a:chExt cx="2360132" cy="2510096"/>
          </a:xfrm>
        </p:grpSpPr>
        <p:sp>
          <p:nvSpPr>
            <p:cNvPr id="218" name="線"/>
            <p:cNvSpPr/>
            <p:nvPr/>
          </p:nvSpPr>
          <p:spPr>
            <a:xfrm flipH="1" flipV="1">
              <a:off x="7604" y="928734"/>
              <a:ext cx="1414833" cy="1579156"/>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19" name="正方形"/>
            <p:cNvSpPr/>
            <p:nvPr/>
          </p:nvSpPr>
          <p:spPr>
            <a:xfrm>
              <a:off x="8023" y="6440"/>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0" name="正方形"/>
            <p:cNvSpPr/>
            <p:nvPr/>
          </p:nvSpPr>
          <p:spPr>
            <a:xfrm>
              <a:off x="122323" y="133440"/>
              <a:ext cx="927441" cy="927442"/>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1" name="正方形"/>
            <p:cNvSpPr/>
            <p:nvPr/>
          </p:nvSpPr>
          <p:spPr>
            <a:xfrm>
              <a:off x="249323" y="260440"/>
              <a:ext cx="927441" cy="927442"/>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2" name="正方形"/>
            <p:cNvSpPr/>
            <p:nvPr/>
          </p:nvSpPr>
          <p:spPr>
            <a:xfrm>
              <a:off x="376323" y="387440"/>
              <a:ext cx="927441" cy="927442"/>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3" name="正方形"/>
            <p:cNvSpPr/>
            <p:nvPr/>
          </p:nvSpPr>
          <p:spPr>
            <a:xfrm>
              <a:off x="477923" y="514440"/>
              <a:ext cx="927441" cy="927442"/>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4" name="正方形"/>
            <p:cNvSpPr/>
            <p:nvPr/>
          </p:nvSpPr>
          <p:spPr>
            <a:xfrm>
              <a:off x="937394" y="1074656"/>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5" name="正方形"/>
            <p:cNvSpPr/>
            <p:nvPr/>
          </p:nvSpPr>
          <p:spPr>
            <a:xfrm>
              <a:off x="1064394" y="1201656"/>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6" name="正方形"/>
            <p:cNvSpPr/>
            <p:nvPr/>
          </p:nvSpPr>
          <p:spPr>
            <a:xfrm>
              <a:off x="1191394" y="1328656"/>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7" name="正方形"/>
            <p:cNvSpPr/>
            <p:nvPr/>
          </p:nvSpPr>
          <p:spPr>
            <a:xfrm>
              <a:off x="1305694" y="1455656"/>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8" name="正方形"/>
            <p:cNvSpPr/>
            <p:nvPr/>
          </p:nvSpPr>
          <p:spPr>
            <a:xfrm>
              <a:off x="1432692" y="1582656"/>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29" name="線"/>
            <p:cNvSpPr/>
            <p:nvPr/>
          </p:nvSpPr>
          <p:spPr>
            <a:xfrm flipH="1" flipV="1">
              <a:off x="0" y="1844"/>
              <a:ext cx="1414832" cy="1579157"/>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30" name="線"/>
            <p:cNvSpPr/>
            <p:nvPr/>
          </p:nvSpPr>
          <p:spPr>
            <a:xfrm flipH="1" flipV="1">
              <a:off x="939223" y="0"/>
              <a:ext cx="1414833" cy="1579156"/>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grpSp>
      <p:grpSp>
        <p:nvGrpSpPr>
          <p:cNvPr id="245" name="グループ"/>
          <p:cNvGrpSpPr/>
          <p:nvPr/>
        </p:nvGrpSpPr>
        <p:grpSpPr>
          <a:xfrm>
            <a:off x="12078934" y="7542130"/>
            <a:ext cx="2250655" cy="2481405"/>
            <a:chOff x="0" y="0"/>
            <a:chExt cx="2250654" cy="2481404"/>
          </a:xfrm>
        </p:grpSpPr>
        <p:sp>
          <p:nvSpPr>
            <p:cNvPr id="232" name="正方形"/>
            <p:cNvSpPr/>
            <p:nvPr/>
          </p:nvSpPr>
          <p:spPr>
            <a:xfrm>
              <a:off x="3037" y="5346"/>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33" name="正方形"/>
            <p:cNvSpPr/>
            <p:nvPr/>
          </p:nvSpPr>
          <p:spPr>
            <a:xfrm>
              <a:off x="117337" y="132347"/>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34" name="正方形"/>
            <p:cNvSpPr/>
            <p:nvPr/>
          </p:nvSpPr>
          <p:spPr>
            <a:xfrm>
              <a:off x="231637" y="259347"/>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35" name="正方形"/>
            <p:cNvSpPr/>
            <p:nvPr/>
          </p:nvSpPr>
          <p:spPr>
            <a:xfrm>
              <a:off x="345937" y="386347"/>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36" name="正方形"/>
            <p:cNvSpPr/>
            <p:nvPr/>
          </p:nvSpPr>
          <p:spPr>
            <a:xfrm>
              <a:off x="460237" y="513347"/>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37" name="正方形"/>
            <p:cNvSpPr/>
            <p:nvPr/>
          </p:nvSpPr>
          <p:spPr>
            <a:xfrm>
              <a:off x="878715" y="1042998"/>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38" name="正方形"/>
            <p:cNvSpPr/>
            <p:nvPr/>
          </p:nvSpPr>
          <p:spPr>
            <a:xfrm>
              <a:off x="980315" y="1169998"/>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39" name="正方形"/>
            <p:cNvSpPr/>
            <p:nvPr/>
          </p:nvSpPr>
          <p:spPr>
            <a:xfrm>
              <a:off x="1094615" y="1296998"/>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40" name="正方形"/>
            <p:cNvSpPr/>
            <p:nvPr/>
          </p:nvSpPr>
          <p:spPr>
            <a:xfrm>
              <a:off x="1196215" y="1423998"/>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41" name="正方形"/>
            <p:cNvSpPr/>
            <p:nvPr/>
          </p:nvSpPr>
          <p:spPr>
            <a:xfrm>
              <a:off x="1323214" y="1550998"/>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42" name="線"/>
            <p:cNvSpPr/>
            <p:nvPr/>
          </p:nvSpPr>
          <p:spPr>
            <a:xfrm flipH="1" flipV="1">
              <a:off x="13082" y="9499"/>
              <a:ext cx="1322533" cy="1554608"/>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43" name="線"/>
            <p:cNvSpPr/>
            <p:nvPr/>
          </p:nvSpPr>
          <p:spPr>
            <a:xfrm flipH="1" flipV="1">
              <a:off x="918309" y="-1"/>
              <a:ext cx="1322532" cy="1554608"/>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44" name="線"/>
            <p:cNvSpPr/>
            <p:nvPr/>
          </p:nvSpPr>
          <p:spPr>
            <a:xfrm flipH="1" flipV="1">
              <a:off x="-1" y="926797"/>
              <a:ext cx="1322533" cy="1554608"/>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grpSp>
      <p:grpSp>
        <p:nvGrpSpPr>
          <p:cNvPr id="257" name="グループ"/>
          <p:cNvGrpSpPr/>
          <p:nvPr/>
        </p:nvGrpSpPr>
        <p:grpSpPr>
          <a:xfrm>
            <a:off x="10481711" y="7625980"/>
            <a:ext cx="2029641" cy="2350910"/>
            <a:chOff x="0" y="0"/>
            <a:chExt cx="2029639" cy="2350909"/>
          </a:xfrm>
        </p:grpSpPr>
        <p:sp>
          <p:nvSpPr>
            <p:cNvPr id="246" name="線"/>
            <p:cNvSpPr/>
            <p:nvPr/>
          </p:nvSpPr>
          <p:spPr>
            <a:xfrm flipH="1" flipV="1">
              <a:off x="38917" y="956829"/>
              <a:ext cx="1075441" cy="1394081"/>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47" name="正方形"/>
            <p:cNvSpPr/>
            <p:nvPr/>
          </p:nvSpPr>
          <p:spPr>
            <a:xfrm>
              <a:off x="13524" y="12272"/>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48" name="正方形"/>
            <p:cNvSpPr/>
            <p:nvPr/>
          </p:nvSpPr>
          <p:spPr>
            <a:xfrm>
              <a:off x="127824" y="139272"/>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49" name="正方形"/>
            <p:cNvSpPr/>
            <p:nvPr/>
          </p:nvSpPr>
          <p:spPr>
            <a:xfrm>
              <a:off x="229424" y="266272"/>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50" name="正方形"/>
            <p:cNvSpPr/>
            <p:nvPr/>
          </p:nvSpPr>
          <p:spPr>
            <a:xfrm>
              <a:off x="331024" y="393272"/>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51" name="正方形"/>
            <p:cNvSpPr/>
            <p:nvPr/>
          </p:nvSpPr>
          <p:spPr>
            <a:xfrm>
              <a:off x="797399" y="1020721"/>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52" name="正方形"/>
            <p:cNvSpPr/>
            <p:nvPr/>
          </p:nvSpPr>
          <p:spPr>
            <a:xfrm>
              <a:off x="898999" y="1147721"/>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53" name="正方形"/>
            <p:cNvSpPr/>
            <p:nvPr/>
          </p:nvSpPr>
          <p:spPr>
            <a:xfrm>
              <a:off x="987899" y="1274721"/>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54" name="正方形"/>
            <p:cNvSpPr/>
            <p:nvPr/>
          </p:nvSpPr>
          <p:spPr>
            <a:xfrm>
              <a:off x="1102199" y="1401721"/>
              <a:ext cx="927441" cy="927441"/>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55" name="線"/>
            <p:cNvSpPr/>
            <p:nvPr/>
          </p:nvSpPr>
          <p:spPr>
            <a:xfrm flipH="1" flipV="1">
              <a:off x="0" y="0"/>
              <a:ext cx="1119781" cy="1425309"/>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56" name="線"/>
            <p:cNvSpPr/>
            <p:nvPr/>
          </p:nvSpPr>
          <p:spPr>
            <a:xfrm flipH="1" flipV="1">
              <a:off x="940531" y="15614"/>
              <a:ext cx="1075441" cy="1394080"/>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grpSp>
      <p:grpSp>
        <p:nvGrpSpPr>
          <p:cNvPr id="269" name="グループ"/>
          <p:cNvGrpSpPr/>
          <p:nvPr/>
        </p:nvGrpSpPr>
        <p:grpSpPr>
          <a:xfrm>
            <a:off x="8294482" y="7616491"/>
            <a:ext cx="2458163" cy="2464700"/>
            <a:chOff x="0" y="0"/>
            <a:chExt cx="2458161" cy="2464698"/>
          </a:xfrm>
        </p:grpSpPr>
        <p:sp>
          <p:nvSpPr>
            <p:cNvPr id="258" name="線"/>
            <p:cNvSpPr/>
            <p:nvPr/>
          </p:nvSpPr>
          <p:spPr>
            <a:xfrm flipH="1" flipV="1">
              <a:off x="38243" y="1243956"/>
              <a:ext cx="1220743" cy="1220743"/>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59" name="正方形"/>
            <p:cNvSpPr/>
            <p:nvPr/>
          </p:nvSpPr>
          <p:spPr>
            <a:xfrm>
              <a:off x="0" y="5589"/>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60" name="正方形"/>
            <p:cNvSpPr/>
            <p:nvPr/>
          </p:nvSpPr>
          <p:spPr>
            <a:xfrm>
              <a:off x="127000" y="132589"/>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61" name="正方形"/>
            <p:cNvSpPr/>
            <p:nvPr/>
          </p:nvSpPr>
          <p:spPr>
            <a:xfrm>
              <a:off x="254000" y="259589"/>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62" name="正方形"/>
            <p:cNvSpPr/>
            <p:nvPr/>
          </p:nvSpPr>
          <p:spPr>
            <a:xfrm>
              <a:off x="381000" y="386589"/>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63" name="正方形"/>
            <p:cNvSpPr/>
            <p:nvPr/>
          </p:nvSpPr>
          <p:spPr>
            <a:xfrm>
              <a:off x="867598" y="863431"/>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64" name="正方形"/>
            <p:cNvSpPr/>
            <p:nvPr/>
          </p:nvSpPr>
          <p:spPr>
            <a:xfrm>
              <a:off x="994598" y="990431"/>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65" name="正方形"/>
            <p:cNvSpPr/>
            <p:nvPr/>
          </p:nvSpPr>
          <p:spPr>
            <a:xfrm>
              <a:off x="1121598" y="1117431"/>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66" name="正方形"/>
            <p:cNvSpPr/>
            <p:nvPr/>
          </p:nvSpPr>
          <p:spPr>
            <a:xfrm>
              <a:off x="1248598" y="1244431"/>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67" name="線"/>
            <p:cNvSpPr/>
            <p:nvPr/>
          </p:nvSpPr>
          <p:spPr>
            <a:xfrm flipH="1" flipV="1">
              <a:off x="4076" y="12700"/>
              <a:ext cx="1220742" cy="1220742"/>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68" name="線"/>
            <p:cNvSpPr/>
            <p:nvPr/>
          </p:nvSpPr>
          <p:spPr>
            <a:xfrm flipH="1" flipV="1">
              <a:off x="1212707" y="0"/>
              <a:ext cx="1220743" cy="1220742"/>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grpSp>
      <p:grpSp>
        <p:nvGrpSpPr>
          <p:cNvPr id="281" name="グループ"/>
          <p:cNvGrpSpPr/>
          <p:nvPr/>
        </p:nvGrpSpPr>
        <p:grpSpPr>
          <a:xfrm>
            <a:off x="6338876" y="7621811"/>
            <a:ext cx="2458163" cy="2454060"/>
            <a:chOff x="0" y="0"/>
            <a:chExt cx="2458161" cy="2454058"/>
          </a:xfrm>
        </p:grpSpPr>
        <p:sp>
          <p:nvSpPr>
            <p:cNvPr id="270" name="線"/>
            <p:cNvSpPr/>
            <p:nvPr/>
          </p:nvSpPr>
          <p:spPr>
            <a:xfrm flipH="1" flipV="1">
              <a:off x="52744" y="1244124"/>
              <a:ext cx="1209935" cy="1209935"/>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71" name="正方形"/>
            <p:cNvSpPr/>
            <p:nvPr/>
          </p:nvSpPr>
          <p:spPr>
            <a:xfrm>
              <a:off x="0" y="7185"/>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72" name="正方形"/>
            <p:cNvSpPr/>
            <p:nvPr/>
          </p:nvSpPr>
          <p:spPr>
            <a:xfrm>
              <a:off x="127000" y="134185"/>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73" name="正方形"/>
            <p:cNvSpPr/>
            <p:nvPr/>
          </p:nvSpPr>
          <p:spPr>
            <a:xfrm>
              <a:off x="253999" y="261185"/>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74" name="正方形"/>
            <p:cNvSpPr/>
            <p:nvPr/>
          </p:nvSpPr>
          <p:spPr>
            <a:xfrm>
              <a:off x="380999" y="388185"/>
              <a:ext cx="1209564" cy="120956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75" name="正方形"/>
            <p:cNvSpPr/>
            <p:nvPr/>
          </p:nvSpPr>
          <p:spPr>
            <a:xfrm>
              <a:off x="867597" y="852327"/>
              <a:ext cx="1209565" cy="1209565"/>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76" name="正方形"/>
            <p:cNvSpPr/>
            <p:nvPr/>
          </p:nvSpPr>
          <p:spPr>
            <a:xfrm>
              <a:off x="994597" y="979327"/>
              <a:ext cx="1209565" cy="1209565"/>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77" name="正方形"/>
            <p:cNvSpPr/>
            <p:nvPr/>
          </p:nvSpPr>
          <p:spPr>
            <a:xfrm>
              <a:off x="1121597" y="1106327"/>
              <a:ext cx="1209565" cy="1209565"/>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78" name="正方形"/>
            <p:cNvSpPr/>
            <p:nvPr/>
          </p:nvSpPr>
          <p:spPr>
            <a:xfrm>
              <a:off x="1248597" y="1233327"/>
              <a:ext cx="1209565" cy="1209565"/>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79" name="線"/>
            <p:cNvSpPr/>
            <p:nvPr/>
          </p:nvSpPr>
          <p:spPr>
            <a:xfrm flipH="1" flipV="1">
              <a:off x="7899" y="7000"/>
              <a:ext cx="1209935" cy="1209935"/>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80" name="線"/>
            <p:cNvSpPr/>
            <p:nvPr/>
          </p:nvSpPr>
          <p:spPr>
            <a:xfrm flipH="1" flipV="1">
              <a:off x="1196435" y="-1"/>
              <a:ext cx="1209935" cy="1209935"/>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grpSp>
      <p:grpSp>
        <p:nvGrpSpPr>
          <p:cNvPr id="291" name="グループ"/>
          <p:cNvGrpSpPr/>
          <p:nvPr/>
        </p:nvGrpSpPr>
        <p:grpSpPr>
          <a:xfrm>
            <a:off x="4081993" y="7503743"/>
            <a:ext cx="2602010" cy="2842540"/>
            <a:chOff x="0" y="0"/>
            <a:chExt cx="2602009" cy="2842538"/>
          </a:xfrm>
        </p:grpSpPr>
        <p:sp>
          <p:nvSpPr>
            <p:cNvPr id="282" name="正方形"/>
            <p:cNvSpPr/>
            <p:nvPr/>
          </p:nvSpPr>
          <p:spPr>
            <a:xfrm>
              <a:off x="5981" y="2764"/>
              <a:ext cx="1634354" cy="163435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83" name="正方形"/>
            <p:cNvSpPr/>
            <p:nvPr/>
          </p:nvSpPr>
          <p:spPr>
            <a:xfrm>
              <a:off x="120281" y="129764"/>
              <a:ext cx="1634354" cy="163435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84" name="正方形"/>
            <p:cNvSpPr/>
            <p:nvPr/>
          </p:nvSpPr>
          <p:spPr>
            <a:xfrm>
              <a:off x="234581" y="256764"/>
              <a:ext cx="1634354" cy="163435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85" name="正方形"/>
            <p:cNvSpPr/>
            <p:nvPr/>
          </p:nvSpPr>
          <p:spPr>
            <a:xfrm>
              <a:off x="726356" y="954185"/>
              <a:ext cx="1634354" cy="163435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86" name="正方形"/>
            <p:cNvSpPr/>
            <p:nvPr/>
          </p:nvSpPr>
          <p:spPr>
            <a:xfrm>
              <a:off x="840656" y="1081185"/>
              <a:ext cx="1634354" cy="163435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87" name="正方形"/>
            <p:cNvSpPr/>
            <p:nvPr/>
          </p:nvSpPr>
          <p:spPr>
            <a:xfrm>
              <a:off x="967656" y="1208185"/>
              <a:ext cx="1634354" cy="1634354"/>
            </a:xfrm>
            <a:prstGeom prst="rect">
              <a:avLst/>
            </a:prstGeom>
            <a:solidFill>
              <a:schemeClr val="accent1"/>
            </a:solid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a:p>
          </p:txBody>
        </p:sp>
        <p:sp>
          <p:nvSpPr>
            <p:cNvPr id="288" name="線"/>
            <p:cNvSpPr/>
            <p:nvPr/>
          </p:nvSpPr>
          <p:spPr>
            <a:xfrm flipH="1" flipV="1">
              <a:off x="17810" y="133"/>
              <a:ext cx="949731" cy="1214827"/>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89" name="線"/>
            <p:cNvSpPr/>
            <p:nvPr/>
          </p:nvSpPr>
          <p:spPr>
            <a:xfrm flipH="1" flipV="1">
              <a:off x="1621471" y="-1"/>
              <a:ext cx="949730" cy="1214828"/>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sp>
          <p:nvSpPr>
            <p:cNvPr id="290" name="線"/>
            <p:cNvSpPr/>
            <p:nvPr/>
          </p:nvSpPr>
          <p:spPr>
            <a:xfrm flipH="1" flipV="1">
              <a:off x="-1" y="1625600"/>
              <a:ext cx="949731" cy="1214827"/>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MaxPooling"/>
          <p:cNvSpPr txBox="1"/>
          <p:nvPr/>
        </p:nvSpPr>
        <p:spPr>
          <a:xfrm>
            <a:off x="5961172" y="6351858"/>
            <a:ext cx="216022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MaxPooling</a:t>
            </a:r>
          </a:p>
        </p:txBody>
      </p:sp>
      <p:sp>
        <p:nvSpPr>
          <p:cNvPr id="294" name="(27, 27, 96)"/>
          <p:cNvSpPr txBox="1"/>
          <p:nvPr/>
        </p:nvSpPr>
        <p:spPr>
          <a:xfrm>
            <a:off x="6897354" y="10522558"/>
            <a:ext cx="21113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(27, 27, 96)</a:t>
            </a:r>
          </a:p>
        </p:txBody>
      </p:sp>
      <p:sp>
        <p:nvSpPr>
          <p:cNvPr id="295" name="Conv"/>
          <p:cNvSpPr txBox="1"/>
          <p:nvPr/>
        </p:nvSpPr>
        <p:spPr>
          <a:xfrm>
            <a:off x="13934075" y="6351858"/>
            <a:ext cx="1024663"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296" name="四角形"/>
          <p:cNvSpPr/>
          <p:nvPr/>
        </p:nvSpPr>
        <p:spPr>
          <a:xfrm>
            <a:off x="-32605" y="-15356"/>
            <a:ext cx="24449211" cy="1858536"/>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7" name="AlexNet"/>
          <p:cNvSpPr txBox="1"/>
          <p:nvPr/>
        </p:nvSpPr>
        <p:spPr>
          <a:xfrm>
            <a:off x="10551953" y="485287"/>
            <a:ext cx="3280094"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AlexNet</a:t>
            </a:r>
          </a:p>
        </p:txBody>
      </p:sp>
      <p:sp>
        <p:nvSpPr>
          <p:cNvPr id="298" name="基本的にCNNの構成"/>
          <p:cNvSpPr txBox="1"/>
          <p:nvPr/>
        </p:nvSpPr>
        <p:spPr>
          <a:xfrm>
            <a:off x="9738359" y="12366012"/>
            <a:ext cx="490728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基本的にCNNの構成</a:t>
            </a:r>
          </a:p>
        </p:txBody>
      </p:sp>
      <p:pic>
        <p:nvPicPr>
          <p:cNvPr id="299" name="スクリーンショット 2024-01-23 17.32.19.png" descr="スクリーンショット 2024-01-23 17.32.19.png"/>
          <p:cNvPicPr>
            <a:picLocks noChangeAspect="1"/>
          </p:cNvPicPr>
          <p:nvPr/>
        </p:nvPicPr>
        <p:blipFill>
          <a:blip r:embed="rId2"/>
          <a:stretch>
            <a:fillRect/>
          </a:stretch>
        </p:blipFill>
        <p:spPr>
          <a:xfrm>
            <a:off x="6485105" y="2081602"/>
            <a:ext cx="11413790" cy="3634750"/>
          </a:xfrm>
          <a:prstGeom prst="rect">
            <a:avLst/>
          </a:prstGeom>
          <a:ln w="12700">
            <a:miter lim="400000"/>
          </a:ln>
        </p:spPr>
      </p:pic>
      <p:sp>
        <p:nvSpPr>
          <p:cNvPr id="300" name="正方形"/>
          <p:cNvSpPr/>
          <p:nvPr/>
        </p:nvSpPr>
        <p:spPr>
          <a:xfrm>
            <a:off x="668473" y="7328971"/>
            <a:ext cx="2785740" cy="2785740"/>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1" name="正方形"/>
          <p:cNvSpPr/>
          <p:nvPr/>
        </p:nvSpPr>
        <p:spPr>
          <a:xfrm>
            <a:off x="795473" y="7455971"/>
            <a:ext cx="2785740" cy="2785740"/>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2" name="正方形"/>
          <p:cNvSpPr/>
          <p:nvPr/>
        </p:nvSpPr>
        <p:spPr>
          <a:xfrm>
            <a:off x="922473" y="7582971"/>
            <a:ext cx="2785740" cy="2785740"/>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3" name="(224, 224, 3)"/>
          <p:cNvSpPr txBox="1"/>
          <p:nvPr/>
        </p:nvSpPr>
        <p:spPr>
          <a:xfrm>
            <a:off x="1146625" y="10857282"/>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(224, 224, 3)</a:t>
            </a:r>
          </a:p>
        </p:txBody>
      </p:sp>
      <p:sp>
        <p:nvSpPr>
          <p:cNvPr id="304" name="(55, 55, 96)"/>
          <p:cNvSpPr txBox="1"/>
          <p:nvPr/>
        </p:nvSpPr>
        <p:spPr>
          <a:xfrm>
            <a:off x="4423733" y="10857282"/>
            <a:ext cx="21113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(55, 55, 96)</a:t>
            </a:r>
          </a:p>
        </p:txBody>
      </p:sp>
      <p:sp>
        <p:nvSpPr>
          <p:cNvPr id="305" name="(27, 27, 256)"/>
          <p:cNvSpPr txBox="1"/>
          <p:nvPr/>
        </p:nvSpPr>
        <p:spPr>
          <a:xfrm>
            <a:off x="9212531" y="10857282"/>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(27, 27, 256)</a:t>
            </a:r>
          </a:p>
        </p:txBody>
      </p:sp>
      <p:sp>
        <p:nvSpPr>
          <p:cNvPr id="306" name="Conv"/>
          <p:cNvSpPr txBox="1"/>
          <p:nvPr/>
        </p:nvSpPr>
        <p:spPr>
          <a:xfrm>
            <a:off x="4088390" y="6351858"/>
            <a:ext cx="102466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307" name="(13, 13, 256)"/>
          <p:cNvSpPr txBox="1"/>
          <p:nvPr/>
        </p:nvSpPr>
        <p:spPr>
          <a:xfrm>
            <a:off x="10998754" y="10138405"/>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(13, 13, 256)</a:t>
            </a:r>
          </a:p>
        </p:txBody>
      </p:sp>
      <p:sp>
        <p:nvSpPr>
          <p:cNvPr id="308" name="MaxPooling"/>
          <p:cNvSpPr txBox="1"/>
          <p:nvPr/>
        </p:nvSpPr>
        <p:spPr>
          <a:xfrm>
            <a:off x="9868012" y="6351858"/>
            <a:ext cx="216022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MaxPooling</a:t>
            </a:r>
          </a:p>
        </p:txBody>
      </p:sp>
      <p:sp>
        <p:nvSpPr>
          <p:cNvPr id="309" name="1"/>
          <p:cNvSpPr txBox="1"/>
          <p:nvPr/>
        </p:nvSpPr>
        <p:spPr>
          <a:xfrm>
            <a:off x="4426019"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1</a:t>
            </a:r>
          </a:p>
        </p:txBody>
      </p:sp>
      <p:sp>
        <p:nvSpPr>
          <p:cNvPr id="310" name="2"/>
          <p:cNvSpPr txBox="1"/>
          <p:nvPr/>
        </p:nvSpPr>
        <p:spPr>
          <a:xfrm>
            <a:off x="9080372"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2</a:t>
            </a:r>
          </a:p>
        </p:txBody>
      </p:sp>
      <p:sp>
        <p:nvSpPr>
          <p:cNvPr id="311" name="3"/>
          <p:cNvSpPr txBox="1"/>
          <p:nvPr/>
        </p:nvSpPr>
        <p:spPr>
          <a:xfrm>
            <a:off x="12586047"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3</a:t>
            </a:r>
          </a:p>
        </p:txBody>
      </p:sp>
      <p:sp>
        <p:nvSpPr>
          <p:cNvPr id="312" name="Conv"/>
          <p:cNvSpPr txBox="1"/>
          <p:nvPr/>
        </p:nvSpPr>
        <p:spPr>
          <a:xfrm>
            <a:off x="8555252" y="6351858"/>
            <a:ext cx="102466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313" name="Conv"/>
          <p:cNvSpPr txBox="1"/>
          <p:nvPr/>
        </p:nvSpPr>
        <p:spPr>
          <a:xfrm>
            <a:off x="12350108" y="6351858"/>
            <a:ext cx="102466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314" name="(13, 13, 384)"/>
          <p:cNvSpPr txBox="1"/>
          <p:nvPr/>
        </p:nvSpPr>
        <p:spPr>
          <a:xfrm>
            <a:off x="12690106" y="10668723"/>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(13, 13, 384)</a:t>
            </a:r>
          </a:p>
        </p:txBody>
      </p:sp>
      <p:sp>
        <p:nvSpPr>
          <p:cNvPr id="315" name="4"/>
          <p:cNvSpPr txBox="1"/>
          <p:nvPr/>
        </p:nvSpPr>
        <p:spPr>
          <a:xfrm>
            <a:off x="14285144"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4</a:t>
            </a:r>
          </a:p>
        </p:txBody>
      </p:sp>
      <p:sp>
        <p:nvSpPr>
          <p:cNvPr id="316" name="(13, 13, 384)"/>
          <p:cNvSpPr txBox="1"/>
          <p:nvPr/>
        </p:nvSpPr>
        <p:spPr>
          <a:xfrm>
            <a:off x="14588058" y="10143259"/>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(13, 13, 384)</a:t>
            </a:r>
          </a:p>
        </p:txBody>
      </p:sp>
      <p:sp>
        <p:nvSpPr>
          <p:cNvPr id="317" name="Conv"/>
          <p:cNvSpPr txBox="1"/>
          <p:nvPr/>
        </p:nvSpPr>
        <p:spPr>
          <a:xfrm>
            <a:off x="15626553" y="6351858"/>
            <a:ext cx="1024663"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Conv</a:t>
            </a:r>
          </a:p>
        </p:txBody>
      </p:sp>
      <p:sp>
        <p:nvSpPr>
          <p:cNvPr id="318" name="5"/>
          <p:cNvSpPr txBox="1"/>
          <p:nvPr/>
        </p:nvSpPr>
        <p:spPr>
          <a:xfrm>
            <a:off x="15984242"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5</a:t>
            </a:r>
          </a:p>
        </p:txBody>
      </p:sp>
      <p:sp>
        <p:nvSpPr>
          <p:cNvPr id="319" name="MaxPooling"/>
          <p:cNvSpPr txBox="1"/>
          <p:nvPr/>
        </p:nvSpPr>
        <p:spPr>
          <a:xfrm>
            <a:off x="17046838" y="6351858"/>
            <a:ext cx="216022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MaxPooling</a:t>
            </a:r>
          </a:p>
        </p:txBody>
      </p:sp>
      <p:sp>
        <p:nvSpPr>
          <p:cNvPr id="320" name="(13, 13, 256)"/>
          <p:cNvSpPr txBox="1"/>
          <p:nvPr/>
        </p:nvSpPr>
        <p:spPr>
          <a:xfrm>
            <a:off x="16167680" y="10688434"/>
            <a:ext cx="233743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(13, 13, 256)</a:t>
            </a:r>
          </a:p>
        </p:txBody>
      </p:sp>
      <p:sp>
        <p:nvSpPr>
          <p:cNvPr id="321" name="(6, 6, 256)"/>
          <p:cNvSpPr txBox="1"/>
          <p:nvPr/>
        </p:nvSpPr>
        <p:spPr>
          <a:xfrm>
            <a:off x="17817526" y="10093660"/>
            <a:ext cx="188531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(6, 6, 256)</a:t>
            </a:r>
          </a:p>
        </p:txBody>
      </p:sp>
      <p:sp>
        <p:nvSpPr>
          <p:cNvPr id="322" name="6"/>
          <p:cNvSpPr txBox="1"/>
          <p:nvPr/>
        </p:nvSpPr>
        <p:spPr>
          <a:xfrm>
            <a:off x="19964604" y="5786037"/>
            <a:ext cx="349403"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6</a:t>
            </a:r>
          </a:p>
        </p:txBody>
      </p:sp>
      <p:sp>
        <p:nvSpPr>
          <p:cNvPr id="323" name="全結合"/>
          <p:cNvSpPr txBox="1"/>
          <p:nvPr/>
        </p:nvSpPr>
        <p:spPr>
          <a:xfrm>
            <a:off x="19586857" y="6351858"/>
            <a:ext cx="1104901"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全結合</a:t>
            </a:r>
          </a:p>
        </p:txBody>
      </p:sp>
      <p:sp>
        <p:nvSpPr>
          <p:cNvPr id="324" name="(4096,)"/>
          <p:cNvSpPr txBox="1"/>
          <p:nvPr/>
        </p:nvSpPr>
        <p:spPr>
          <a:xfrm>
            <a:off x="19458269" y="11058355"/>
            <a:ext cx="13620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(4096,)</a:t>
            </a:r>
          </a:p>
        </p:txBody>
      </p:sp>
      <p:sp>
        <p:nvSpPr>
          <p:cNvPr id="325" name="7"/>
          <p:cNvSpPr txBox="1"/>
          <p:nvPr/>
        </p:nvSpPr>
        <p:spPr>
          <a:xfrm>
            <a:off x="21449302"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7</a:t>
            </a:r>
          </a:p>
        </p:txBody>
      </p:sp>
      <p:sp>
        <p:nvSpPr>
          <p:cNvPr id="326" name="全結合"/>
          <p:cNvSpPr txBox="1"/>
          <p:nvPr/>
        </p:nvSpPr>
        <p:spPr>
          <a:xfrm>
            <a:off x="21071555" y="6351858"/>
            <a:ext cx="1104901"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全結合</a:t>
            </a:r>
          </a:p>
        </p:txBody>
      </p:sp>
      <p:sp>
        <p:nvSpPr>
          <p:cNvPr id="327" name="(4096,)"/>
          <p:cNvSpPr txBox="1"/>
          <p:nvPr/>
        </p:nvSpPr>
        <p:spPr>
          <a:xfrm>
            <a:off x="20942968" y="11058355"/>
            <a:ext cx="13620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(4096,)</a:t>
            </a:r>
          </a:p>
        </p:txBody>
      </p:sp>
      <p:sp>
        <p:nvSpPr>
          <p:cNvPr id="328" name="四角形"/>
          <p:cNvSpPr/>
          <p:nvPr/>
        </p:nvSpPr>
        <p:spPr>
          <a:xfrm>
            <a:off x="22969340" y="8531512"/>
            <a:ext cx="225327" cy="1209564"/>
          </a:xfrm>
          <a:prstGeom prst="rect">
            <a:avLst/>
          </a:prstGeom>
          <a:solidFill>
            <a:schemeClr val="accent1"/>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9" name="8"/>
          <p:cNvSpPr txBox="1"/>
          <p:nvPr/>
        </p:nvSpPr>
        <p:spPr>
          <a:xfrm>
            <a:off x="22888112" y="5786037"/>
            <a:ext cx="34940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8</a:t>
            </a:r>
          </a:p>
        </p:txBody>
      </p:sp>
      <p:sp>
        <p:nvSpPr>
          <p:cNvPr id="330" name="全結合"/>
          <p:cNvSpPr txBox="1"/>
          <p:nvPr/>
        </p:nvSpPr>
        <p:spPr>
          <a:xfrm>
            <a:off x="22510365" y="6351858"/>
            <a:ext cx="1104901"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a:lvl1pPr>
          </a:lstStyle>
          <a:p>
            <a:r>
              <a:t>全結合</a:t>
            </a:r>
          </a:p>
        </p:txBody>
      </p:sp>
      <p:sp>
        <p:nvSpPr>
          <p:cNvPr id="331" name="(1000,)"/>
          <p:cNvSpPr txBox="1"/>
          <p:nvPr/>
        </p:nvSpPr>
        <p:spPr>
          <a:xfrm>
            <a:off x="22381778" y="11058355"/>
            <a:ext cx="136207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(1000,)</a:t>
            </a:r>
          </a:p>
        </p:txBody>
      </p:sp>
      <p:sp>
        <p:nvSpPr>
          <p:cNvPr id="332" name="線"/>
          <p:cNvSpPr/>
          <p:nvPr/>
        </p:nvSpPr>
        <p:spPr>
          <a:xfrm flipH="1" flipV="1">
            <a:off x="15842895" y="8490801"/>
            <a:ext cx="1084700" cy="1433536"/>
          </a:xfrm>
          <a:prstGeom prst="line">
            <a:avLst/>
          </a:prstGeom>
          <a:ln w="25400">
            <a:solidFill>
              <a:srgbClr val="000000"/>
            </a:solidFill>
            <a:prstDash val="sysDot"/>
            <a:miter lim="400000"/>
          </a:ln>
        </p:spPr>
        <p:txBody>
          <a:bodyPr lIns="50800" tIns="50800" rIns="50800" bIns="50800" anchor="ctr"/>
          <a:lstStyle/>
          <a:p>
            <a:endParaRPr/>
          </a:p>
        </p:txBody>
      </p:sp>
      <p:sp>
        <p:nvSpPr>
          <p:cNvPr id="333" name="正方形"/>
          <p:cNvSpPr/>
          <p:nvPr/>
        </p:nvSpPr>
        <p:spPr>
          <a:xfrm>
            <a:off x="15862861" y="7580304"/>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4" name="正方形"/>
          <p:cNvSpPr/>
          <p:nvPr/>
        </p:nvSpPr>
        <p:spPr>
          <a:xfrm>
            <a:off x="15964461" y="7707304"/>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5" name="正方形"/>
          <p:cNvSpPr/>
          <p:nvPr/>
        </p:nvSpPr>
        <p:spPr>
          <a:xfrm>
            <a:off x="16066061" y="7834304"/>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6" name="正方形"/>
          <p:cNvSpPr/>
          <p:nvPr/>
        </p:nvSpPr>
        <p:spPr>
          <a:xfrm>
            <a:off x="16154961" y="7961304"/>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7" name="正方形"/>
          <p:cNvSpPr/>
          <p:nvPr/>
        </p:nvSpPr>
        <p:spPr>
          <a:xfrm>
            <a:off x="16608635" y="8588754"/>
            <a:ext cx="927442"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8" name="正方形"/>
          <p:cNvSpPr/>
          <p:nvPr/>
        </p:nvSpPr>
        <p:spPr>
          <a:xfrm>
            <a:off x="16710235" y="8715754"/>
            <a:ext cx="927442"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9" name="正方形"/>
          <p:cNvSpPr/>
          <p:nvPr/>
        </p:nvSpPr>
        <p:spPr>
          <a:xfrm>
            <a:off x="16837235" y="8855454"/>
            <a:ext cx="927442"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0" name="正方形"/>
          <p:cNvSpPr/>
          <p:nvPr/>
        </p:nvSpPr>
        <p:spPr>
          <a:xfrm>
            <a:off x="16938835" y="8995154"/>
            <a:ext cx="927442"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1" name="線"/>
          <p:cNvSpPr/>
          <p:nvPr/>
        </p:nvSpPr>
        <p:spPr>
          <a:xfrm flipH="1" flipV="1">
            <a:off x="15860165" y="7581256"/>
            <a:ext cx="1084700" cy="1433537"/>
          </a:xfrm>
          <a:prstGeom prst="line">
            <a:avLst/>
          </a:prstGeom>
          <a:ln w="25400">
            <a:solidFill>
              <a:srgbClr val="000000"/>
            </a:solidFill>
            <a:prstDash val="sysDot"/>
            <a:miter lim="400000"/>
          </a:ln>
        </p:spPr>
        <p:txBody>
          <a:bodyPr lIns="50800" tIns="50800" rIns="50800" bIns="50800" anchor="ctr"/>
          <a:lstStyle/>
          <a:p>
            <a:endParaRPr/>
          </a:p>
        </p:txBody>
      </p:sp>
      <p:sp>
        <p:nvSpPr>
          <p:cNvPr id="342" name="線"/>
          <p:cNvSpPr/>
          <p:nvPr/>
        </p:nvSpPr>
        <p:spPr>
          <a:xfrm flipH="1" flipV="1">
            <a:off x="16781690" y="7569494"/>
            <a:ext cx="1084700" cy="1433537"/>
          </a:xfrm>
          <a:prstGeom prst="line">
            <a:avLst/>
          </a:prstGeom>
          <a:ln w="25400">
            <a:solidFill>
              <a:srgbClr val="000000"/>
            </a:solidFill>
            <a:prstDash val="sysDot"/>
            <a:miter lim="400000"/>
          </a:ln>
        </p:spPr>
        <p:txBody>
          <a:bodyPr lIns="50800" tIns="50800" rIns="50800" bIns="50800" anchor="ctr"/>
          <a:lstStyle/>
          <a:p>
            <a:endParaRPr/>
          </a:p>
        </p:txBody>
      </p:sp>
      <p:sp>
        <p:nvSpPr>
          <p:cNvPr id="343" name="正方形"/>
          <p:cNvSpPr/>
          <p:nvPr/>
        </p:nvSpPr>
        <p:spPr>
          <a:xfrm>
            <a:off x="17808489" y="7792475"/>
            <a:ext cx="656378" cy="656378"/>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4" name="正方形"/>
          <p:cNvSpPr/>
          <p:nvPr/>
        </p:nvSpPr>
        <p:spPr>
          <a:xfrm>
            <a:off x="17922789" y="7919475"/>
            <a:ext cx="656378" cy="656378"/>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5" name="正方形"/>
          <p:cNvSpPr/>
          <p:nvPr/>
        </p:nvSpPr>
        <p:spPr>
          <a:xfrm>
            <a:off x="18024389" y="8046475"/>
            <a:ext cx="656378" cy="656378"/>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6" name="正方形"/>
          <p:cNvSpPr/>
          <p:nvPr/>
        </p:nvSpPr>
        <p:spPr>
          <a:xfrm>
            <a:off x="18138689" y="8173475"/>
            <a:ext cx="656378" cy="656378"/>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7" name="正方形"/>
          <p:cNvSpPr/>
          <p:nvPr/>
        </p:nvSpPr>
        <p:spPr>
          <a:xfrm>
            <a:off x="18430230" y="8553396"/>
            <a:ext cx="656377" cy="656378"/>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8" name="正方形"/>
          <p:cNvSpPr/>
          <p:nvPr/>
        </p:nvSpPr>
        <p:spPr>
          <a:xfrm>
            <a:off x="18531830" y="8680396"/>
            <a:ext cx="656377" cy="656378"/>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9" name="正方形"/>
          <p:cNvSpPr/>
          <p:nvPr/>
        </p:nvSpPr>
        <p:spPr>
          <a:xfrm>
            <a:off x="18633430" y="8807396"/>
            <a:ext cx="656377" cy="656378"/>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0" name="正方形"/>
          <p:cNvSpPr/>
          <p:nvPr/>
        </p:nvSpPr>
        <p:spPr>
          <a:xfrm>
            <a:off x="18722330" y="8934396"/>
            <a:ext cx="656377" cy="656378"/>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1" name="線"/>
          <p:cNvSpPr/>
          <p:nvPr/>
        </p:nvSpPr>
        <p:spPr>
          <a:xfrm flipH="1" flipV="1">
            <a:off x="18468026" y="7790314"/>
            <a:ext cx="902669" cy="1129915"/>
          </a:xfrm>
          <a:prstGeom prst="line">
            <a:avLst/>
          </a:prstGeom>
          <a:ln w="25400">
            <a:solidFill>
              <a:srgbClr val="000000"/>
            </a:solidFill>
            <a:prstDash val="sysDot"/>
            <a:miter lim="400000"/>
          </a:ln>
        </p:spPr>
        <p:txBody>
          <a:bodyPr lIns="50800" tIns="50800" rIns="50800" bIns="50800" anchor="ctr"/>
          <a:lstStyle/>
          <a:p>
            <a:endParaRPr/>
          </a:p>
        </p:txBody>
      </p:sp>
      <p:sp>
        <p:nvSpPr>
          <p:cNvPr id="352" name="線"/>
          <p:cNvSpPr/>
          <p:nvPr/>
        </p:nvSpPr>
        <p:spPr>
          <a:xfrm flipH="1" flipV="1">
            <a:off x="17820390" y="7813415"/>
            <a:ext cx="902669" cy="1129916"/>
          </a:xfrm>
          <a:prstGeom prst="line">
            <a:avLst/>
          </a:prstGeom>
          <a:ln w="25400">
            <a:solidFill>
              <a:srgbClr val="000000"/>
            </a:solidFill>
            <a:prstDash val="sysDot"/>
            <a:miter lim="400000"/>
          </a:ln>
        </p:spPr>
        <p:txBody>
          <a:bodyPr lIns="50800" tIns="50800" rIns="50800" bIns="50800" anchor="ctr"/>
          <a:lstStyle/>
          <a:p>
            <a:endParaRPr/>
          </a:p>
        </p:txBody>
      </p:sp>
      <p:sp>
        <p:nvSpPr>
          <p:cNvPr id="353" name="線"/>
          <p:cNvSpPr/>
          <p:nvPr/>
        </p:nvSpPr>
        <p:spPr>
          <a:xfrm flipH="1" flipV="1">
            <a:off x="17812344" y="8443627"/>
            <a:ext cx="902669" cy="1129916"/>
          </a:xfrm>
          <a:prstGeom prst="line">
            <a:avLst/>
          </a:prstGeom>
          <a:ln w="25400">
            <a:solidFill>
              <a:srgbClr val="000000"/>
            </a:solidFill>
            <a:prstDash val="sysDot"/>
            <a:miter lim="400000"/>
          </a:ln>
        </p:spPr>
        <p:txBody>
          <a:bodyPr lIns="50800" tIns="50800" rIns="50800" bIns="50800" anchor="ctr"/>
          <a:lstStyle/>
          <a:p>
            <a:endParaRPr/>
          </a:p>
        </p:txBody>
      </p:sp>
      <p:sp>
        <p:nvSpPr>
          <p:cNvPr id="354" name="線"/>
          <p:cNvSpPr/>
          <p:nvPr/>
        </p:nvSpPr>
        <p:spPr>
          <a:xfrm flipH="1" flipV="1">
            <a:off x="13768196" y="8407608"/>
            <a:ext cx="1414833" cy="1579156"/>
          </a:xfrm>
          <a:prstGeom prst="line">
            <a:avLst/>
          </a:prstGeom>
          <a:ln w="25400">
            <a:solidFill>
              <a:srgbClr val="000000"/>
            </a:solidFill>
            <a:prstDash val="sysDot"/>
            <a:miter lim="400000"/>
          </a:ln>
        </p:spPr>
        <p:txBody>
          <a:bodyPr lIns="50800" tIns="50800" rIns="50800" bIns="50800" anchor="ctr"/>
          <a:lstStyle/>
          <a:p>
            <a:endParaRPr/>
          </a:p>
        </p:txBody>
      </p:sp>
      <p:sp>
        <p:nvSpPr>
          <p:cNvPr id="355" name="正方形"/>
          <p:cNvSpPr/>
          <p:nvPr/>
        </p:nvSpPr>
        <p:spPr>
          <a:xfrm>
            <a:off x="13768615" y="7485313"/>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6" name="正方形"/>
          <p:cNvSpPr/>
          <p:nvPr/>
        </p:nvSpPr>
        <p:spPr>
          <a:xfrm>
            <a:off x="13882915" y="7612314"/>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7" name="正方形"/>
          <p:cNvSpPr/>
          <p:nvPr/>
        </p:nvSpPr>
        <p:spPr>
          <a:xfrm>
            <a:off x="14009915" y="7739314"/>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8" name="正方形"/>
          <p:cNvSpPr/>
          <p:nvPr/>
        </p:nvSpPr>
        <p:spPr>
          <a:xfrm>
            <a:off x="14136915" y="7866314"/>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9" name="正方形"/>
          <p:cNvSpPr/>
          <p:nvPr/>
        </p:nvSpPr>
        <p:spPr>
          <a:xfrm>
            <a:off x="14238515" y="7993314"/>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0" name="正方形"/>
          <p:cNvSpPr/>
          <p:nvPr/>
        </p:nvSpPr>
        <p:spPr>
          <a:xfrm>
            <a:off x="14697986" y="8553529"/>
            <a:ext cx="927441" cy="927442"/>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1" name="正方形"/>
          <p:cNvSpPr/>
          <p:nvPr/>
        </p:nvSpPr>
        <p:spPr>
          <a:xfrm>
            <a:off x="14824986" y="8680529"/>
            <a:ext cx="927441" cy="927442"/>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2" name="正方形"/>
          <p:cNvSpPr/>
          <p:nvPr/>
        </p:nvSpPr>
        <p:spPr>
          <a:xfrm>
            <a:off x="14951986" y="8807529"/>
            <a:ext cx="927441" cy="927442"/>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3" name="正方形"/>
          <p:cNvSpPr/>
          <p:nvPr/>
        </p:nvSpPr>
        <p:spPr>
          <a:xfrm>
            <a:off x="15066286" y="8934529"/>
            <a:ext cx="927441" cy="927442"/>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4" name="正方形"/>
          <p:cNvSpPr/>
          <p:nvPr/>
        </p:nvSpPr>
        <p:spPr>
          <a:xfrm>
            <a:off x="15193285" y="9061529"/>
            <a:ext cx="927441" cy="927442"/>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5" name="線"/>
          <p:cNvSpPr/>
          <p:nvPr/>
        </p:nvSpPr>
        <p:spPr>
          <a:xfrm flipH="1" flipV="1">
            <a:off x="13760592" y="7480718"/>
            <a:ext cx="1414833" cy="1579156"/>
          </a:xfrm>
          <a:prstGeom prst="line">
            <a:avLst/>
          </a:prstGeom>
          <a:ln w="25400">
            <a:solidFill>
              <a:srgbClr val="000000"/>
            </a:solidFill>
            <a:prstDash val="sysDot"/>
            <a:miter lim="400000"/>
          </a:ln>
        </p:spPr>
        <p:txBody>
          <a:bodyPr lIns="50800" tIns="50800" rIns="50800" bIns="50800" anchor="ctr"/>
          <a:lstStyle/>
          <a:p>
            <a:endParaRPr/>
          </a:p>
        </p:txBody>
      </p:sp>
      <p:sp>
        <p:nvSpPr>
          <p:cNvPr id="366" name="線"/>
          <p:cNvSpPr/>
          <p:nvPr/>
        </p:nvSpPr>
        <p:spPr>
          <a:xfrm flipH="1" flipV="1">
            <a:off x="14699815" y="7478873"/>
            <a:ext cx="1414833" cy="1579156"/>
          </a:xfrm>
          <a:prstGeom prst="line">
            <a:avLst/>
          </a:prstGeom>
          <a:ln w="25400">
            <a:solidFill>
              <a:srgbClr val="000000"/>
            </a:solidFill>
            <a:prstDash val="sysDot"/>
            <a:miter lim="400000"/>
          </a:ln>
        </p:spPr>
        <p:txBody>
          <a:bodyPr lIns="50800" tIns="50800" rIns="50800" bIns="50800" anchor="ctr"/>
          <a:lstStyle/>
          <a:p>
            <a:endParaRPr/>
          </a:p>
        </p:txBody>
      </p:sp>
      <p:sp>
        <p:nvSpPr>
          <p:cNvPr id="367" name="正方形"/>
          <p:cNvSpPr/>
          <p:nvPr/>
        </p:nvSpPr>
        <p:spPr>
          <a:xfrm>
            <a:off x="12081971" y="7547476"/>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8" name="正方形"/>
          <p:cNvSpPr/>
          <p:nvPr/>
        </p:nvSpPr>
        <p:spPr>
          <a:xfrm>
            <a:off x="12196271" y="7674477"/>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9" name="正方形"/>
          <p:cNvSpPr/>
          <p:nvPr/>
        </p:nvSpPr>
        <p:spPr>
          <a:xfrm>
            <a:off x="12310571" y="7801477"/>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0" name="正方形"/>
          <p:cNvSpPr/>
          <p:nvPr/>
        </p:nvSpPr>
        <p:spPr>
          <a:xfrm>
            <a:off x="12424871" y="7928477"/>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1" name="正方形"/>
          <p:cNvSpPr/>
          <p:nvPr/>
        </p:nvSpPr>
        <p:spPr>
          <a:xfrm>
            <a:off x="12539171" y="8055477"/>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2" name="正方形"/>
          <p:cNvSpPr/>
          <p:nvPr/>
        </p:nvSpPr>
        <p:spPr>
          <a:xfrm>
            <a:off x="12957649" y="8585128"/>
            <a:ext cx="927441"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3" name="正方形"/>
          <p:cNvSpPr/>
          <p:nvPr/>
        </p:nvSpPr>
        <p:spPr>
          <a:xfrm>
            <a:off x="13059249" y="8712128"/>
            <a:ext cx="927441"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4" name="正方形"/>
          <p:cNvSpPr/>
          <p:nvPr/>
        </p:nvSpPr>
        <p:spPr>
          <a:xfrm>
            <a:off x="13173549" y="8839128"/>
            <a:ext cx="927441"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5" name="正方形"/>
          <p:cNvSpPr/>
          <p:nvPr/>
        </p:nvSpPr>
        <p:spPr>
          <a:xfrm>
            <a:off x="13275149" y="8966128"/>
            <a:ext cx="927441"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6" name="正方形"/>
          <p:cNvSpPr/>
          <p:nvPr/>
        </p:nvSpPr>
        <p:spPr>
          <a:xfrm>
            <a:off x="13402147" y="9093128"/>
            <a:ext cx="927442"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7" name="線"/>
          <p:cNvSpPr/>
          <p:nvPr/>
        </p:nvSpPr>
        <p:spPr>
          <a:xfrm flipH="1" flipV="1">
            <a:off x="12092015" y="7551630"/>
            <a:ext cx="1322533" cy="1554607"/>
          </a:xfrm>
          <a:prstGeom prst="line">
            <a:avLst/>
          </a:prstGeom>
          <a:ln w="25400">
            <a:solidFill>
              <a:srgbClr val="000000"/>
            </a:solidFill>
            <a:prstDash val="sysDot"/>
            <a:miter lim="400000"/>
          </a:ln>
        </p:spPr>
        <p:txBody>
          <a:bodyPr lIns="50800" tIns="50800" rIns="50800" bIns="50800" anchor="ctr"/>
          <a:lstStyle/>
          <a:p>
            <a:endParaRPr/>
          </a:p>
        </p:txBody>
      </p:sp>
      <p:sp>
        <p:nvSpPr>
          <p:cNvPr id="378" name="線"/>
          <p:cNvSpPr/>
          <p:nvPr/>
        </p:nvSpPr>
        <p:spPr>
          <a:xfrm flipH="1" flipV="1">
            <a:off x="12997242" y="7542129"/>
            <a:ext cx="1322533" cy="1554608"/>
          </a:xfrm>
          <a:prstGeom prst="line">
            <a:avLst/>
          </a:prstGeom>
          <a:ln w="25400">
            <a:solidFill>
              <a:srgbClr val="000000"/>
            </a:solidFill>
            <a:prstDash val="sysDot"/>
            <a:miter lim="400000"/>
          </a:ln>
        </p:spPr>
        <p:txBody>
          <a:bodyPr lIns="50800" tIns="50800" rIns="50800" bIns="50800" anchor="ctr"/>
          <a:lstStyle/>
          <a:p>
            <a:endParaRPr/>
          </a:p>
        </p:txBody>
      </p:sp>
      <p:sp>
        <p:nvSpPr>
          <p:cNvPr id="379" name="線"/>
          <p:cNvSpPr/>
          <p:nvPr/>
        </p:nvSpPr>
        <p:spPr>
          <a:xfrm flipH="1" flipV="1">
            <a:off x="12078933" y="8468927"/>
            <a:ext cx="1322533" cy="1554608"/>
          </a:xfrm>
          <a:prstGeom prst="line">
            <a:avLst/>
          </a:prstGeom>
          <a:ln w="25400">
            <a:solidFill>
              <a:srgbClr val="000000"/>
            </a:solidFill>
            <a:prstDash val="sysDot"/>
            <a:miter lim="400000"/>
          </a:ln>
        </p:spPr>
        <p:txBody>
          <a:bodyPr lIns="50800" tIns="50800" rIns="50800" bIns="50800" anchor="ctr"/>
          <a:lstStyle/>
          <a:p>
            <a:endParaRPr/>
          </a:p>
        </p:txBody>
      </p:sp>
      <p:sp>
        <p:nvSpPr>
          <p:cNvPr id="380" name="線"/>
          <p:cNvSpPr/>
          <p:nvPr/>
        </p:nvSpPr>
        <p:spPr>
          <a:xfrm flipH="1" flipV="1">
            <a:off x="10520628" y="8582810"/>
            <a:ext cx="1075441" cy="1394080"/>
          </a:xfrm>
          <a:prstGeom prst="line">
            <a:avLst/>
          </a:prstGeom>
          <a:ln w="25400">
            <a:solidFill>
              <a:srgbClr val="000000"/>
            </a:solidFill>
            <a:prstDash val="sysDot"/>
            <a:miter lim="400000"/>
          </a:ln>
        </p:spPr>
        <p:txBody>
          <a:bodyPr lIns="50800" tIns="50800" rIns="50800" bIns="50800" anchor="ctr"/>
          <a:lstStyle/>
          <a:p>
            <a:endParaRPr/>
          </a:p>
        </p:txBody>
      </p:sp>
      <p:sp>
        <p:nvSpPr>
          <p:cNvPr id="381" name="正方形"/>
          <p:cNvSpPr/>
          <p:nvPr/>
        </p:nvSpPr>
        <p:spPr>
          <a:xfrm>
            <a:off x="10495235" y="7638252"/>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2" name="正方形"/>
          <p:cNvSpPr/>
          <p:nvPr/>
        </p:nvSpPr>
        <p:spPr>
          <a:xfrm>
            <a:off x="10609535" y="7765252"/>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3" name="正方形"/>
          <p:cNvSpPr/>
          <p:nvPr/>
        </p:nvSpPr>
        <p:spPr>
          <a:xfrm>
            <a:off x="10711135" y="7892252"/>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4" name="正方形"/>
          <p:cNvSpPr/>
          <p:nvPr/>
        </p:nvSpPr>
        <p:spPr>
          <a:xfrm>
            <a:off x="10812735" y="8019252"/>
            <a:ext cx="927441" cy="927441"/>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5" name="正方形"/>
          <p:cNvSpPr/>
          <p:nvPr/>
        </p:nvSpPr>
        <p:spPr>
          <a:xfrm>
            <a:off x="11279110" y="8646701"/>
            <a:ext cx="927441"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6" name="正方形"/>
          <p:cNvSpPr/>
          <p:nvPr/>
        </p:nvSpPr>
        <p:spPr>
          <a:xfrm>
            <a:off x="11380710" y="8773701"/>
            <a:ext cx="927441"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7" name="正方形"/>
          <p:cNvSpPr/>
          <p:nvPr/>
        </p:nvSpPr>
        <p:spPr>
          <a:xfrm>
            <a:off x="11469610" y="8900701"/>
            <a:ext cx="927441"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8" name="正方形"/>
          <p:cNvSpPr/>
          <p:nvPr/>
        </p:nvSpPr>
        <p:spPr>
          <a:xfrm>
            <a:off x="11583910" y="9027701"/>
            <a:ext cx="927441" cy="927441"/>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9" name="線"/>
          <p:cNvSpPr/>
          <p:nvPr/>
        </p:nvSpPr>
        <p:spPr>
          <a:xfrm flipH="1" flipV="1">
            <a:off x="10481711" y="7625980"/>
            <a:ext cx="1119781" cy="1425309"/>
          </a:xfrm>
          <a:prstGeom prst="line">
            <a:avLst/>
          </a:prstGeom>
          <a:ln w="25400">
            <a:solidFill>
              <a:srgbClr val="000000"/>
            </a:solidFill>
            <a:prstDash val="sysDot"/>
            <a:miter lim="400000"/>
          </a:ln>
        </p:spPr>
        <p:txBody>
          <a:bodyPr lIns="50800" tIns="50800" rIns="50800" bIns="50800" anchor="ctr"/>
          <a:lstStyle/>
          <a:p>
            <a:endParaRPr/>
          </a:p>
        </p:txBody>
      </p:sp>
      <p:sp>
        <p:nvSpPr>
          <p:cNvPr id="390" name="線"/>
          <p:cNvSpPr/>
          <p:nvPr/>
        </p:nvSpPr>
        <p:spPr>
          <a:xfrm flipH="1" flipV="1">
            <a:off x="11422242" y="7641594"/>
            <a:ext cx="1075441" cy="1394081"/>
          </a:xfrm>
          <a:prstGeom prst="line">
            <a:avLst/>
          </a:prstGeom>
          <a:ln w="25400">
            <a:solidFill>
              <a:srgbClr val="000000"/>
            </a:solidFill>
            <a:prstDash val="sysDot"/>
            <a:miter lim="400000"/>
          </a:ln>
        </p:spPr>
        <p:txBody>
          <a:bodyPr lIns="50800" tIns="50800" rIns="50800" bIns="50800" anchor="ctr"/>
          <a:lstStyle/>
          <a:p>
            <a:endParaRPr/>
          </a:p>
        </p:txBody>
      </p:sp>
      <p:sp>
        <p:nvSpPr>
          <p:cNvPr id="391" name="線"/>
          <p:cNvSpPr/>
          <p:nvPr/>
        </p:nvSpPr>
        <p:spPr>
          <a:xfrm flipH="1" flipV="1">
            <a:off x="8332726" y="8860447"/>
            <a:ext cx="1220743" cy="1220743"/>
          </a:xfrm>
          <a:prstGeom prst="line">
            <a:avLst/>
          </a:prstGeom>
          <a:ln w="25400">
            <a:solidFill>
              <a:srgbClr val="000000"/>
            </a:solidFill>
            <a:prstDash val="sysDot"/>
            <a:miter lim="400000"/>
          </a:ln>
        </p:spPr>
        <p:txBody>
          <a:bodyPr lIns="50800" tIns="50800" rIns="50800" bIns="50800" anchor="ctr"/>
          <a:lstStyle/>
          <a:p>
            <a:endParaRPr/>
          </a:p>
        </p:txBody>
      </p:sp>
      <p:sp>
        <p:nvSpPr>
          <p:cNvPr id="392" name="正方形"/>
          <p:cNvSpPr/>
          <p:nvPr/>
        </p:nvSpPr>
        <p:spPr>
          <a:xfrm>
            <a:off x="8294482" y="7622080"/>
            <a:ext cx="1209565" cy="120956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3" name="正方形"/>
          <p:cNvSpPr/>
          <p:nvPr/>
        </p:nvSpPr>
        <p:spPr>
          <a:xfrm>
            <a:off x="8421482" y="7749080"/>
            <a:ext cx="1209565" cy="120956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4" name="正方形"/>
          <p:cNvSpPr/>
          <p:nvPr/>
        </p:nvSpPr>
        <p:spPr>
          <a:xfrm>
            <a:off x="8548482" y="7876080"/>
            <a:ext cx="1209565" cy="120956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5" name="正方形"/>
          <p:cNvSpPr/>
          <p:nvPr/>
        </p:nvSpPr>
        <p:spPr>
          <a:xfrm>
            <a:off x="8675482" y="8003080"/>
            <a:ext cx="1209565" cy="120956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6" name="正方形"/>
          <p:cNvSpPr/>
          <p:nvPr/>
        </p:nvSpPr>
        <p:spPr>
          <a:xfrm>
            <a:off x="9162081" y="8479922"/>
            <a:ext cx="1209564" cy="120956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7" name="正方形"/>
          <p:cNvSpPr/>
          <p:nvPr/>
        </p:nvSpPr>
        <p:spPr>
          <a:xfrm>
            <a:off x="9289081" y="8606922"/>
            <a:ext cx="1209564" cy="120956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8" name="正方形"/>
          <p:cNvSpPr/>
          <p:nvPr/>
        </p:nvSpPr>
        <p:spPr>
          <a:xfrm>
            <a:off x="9416081" y="8733922"/>
            <a:ext cx="1209564" cy="120956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9" name="正方形"/>
          <p:cNvSpPr/>
          <p:nvPr/>
        </p:nvSpPr>
        <p:spPr>
          <a:xfrm>
            <a:off x="9543081" y="8860922"/>
            <a:ext cx="1209564" cy="120956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0" name="線"/>
          <p:cNvSpPr/>
          <p:nvPr/>
        </p:nvSpPr>
        <p:spPr>
          <a:xfrm flipH="1" flipV="1">
            <a:off x="8298559" y="7629191"/>
            <a:ext cx="1220742" cy="1220743"/>
          </a:xfrm>
          <a:prstGeom prst="line">
            <a:avLst/>
          </a:prstGeom>
          <a:ln w="25400">
            <a:solidFill>
              <a:srgbClr val="000000"/>
            </a:solidFill>
            <a:prstDash val="sysDot"/>
            <a:miter lim="400000"/>
          </a:ln>
        </p:spPr>
        <p:txBody>
          <a:bodyPr lIns="50800" tIns="50800" rIns="50800" bIns="50800" anchor="ctr"/>
          <a:lstStyle/>
          <a:p>
            <a:endParaRPr/>
          </a:p>
        </p:txBody>
      </p:sp>
      <p:sp>
        <p:nvSpPr>
          <p:cNvPr id="401" name="線"/>
          <p:cNvSpPr/>
          <p:nvPr/>
        </p:nvSpPr>
        <p:spPr>
          <a:xfrm flipH="1" flipV="1">
            <a:off x="9507190" y="7616491"/>
            <a:ext cx="1220743" cy="1220743"/>
          </a:xfrm>
          <a:prstGeom prst="line">
            <a:avLst/>
          </a:prstGeom>
          <a:ln w="25400">
            <a:solidFill>
              <a:srgbClr val="000000"/>
            </a:solidFill>
            <a:prstDash val="sysDot"/>
            <a:miter lim="400000"/>
          </a:ln>
        </p:spPr>
        <p:txBody>
          <a:bodyPr lIns="50800" tIns="50800" rIns="50800" bIns="50800" anchor="ctr"/>
          <a:lstStyle/>
          <a:p>
            <a:endParaRPr/>
          </a:p>
        </p:txBody>
      </p:sp>
      <p:sp>
        <p:nvSpPr>
          <p:cNvPr id="402" name="線"/>
          <p:cNvSpPr/>
          <p:nvPr/>
        </p:nvSpPr>
        <p:spPr>
          <a:xfrm flipH="1" flipV="1">
            <a:off x="6391621" y="8865936"/>
            <a:ext cx="1209935" cy="1209935"/>
          </a:xfrm>
          <a:prstGeom prst="line">
            <a:avLst/>
          </a:prstGeom>
          <a:ln w="25400">
            <a:solidFill>
              <a:srgbClr val="000000"/>
            </a:solidFill>
            <a:prstDash val="sysDot"/>
            <a:miter lim="400000"/>
          </a:ln>
        </p:spPr>
        <p:txBody>
          <a:bodyPr lIns="50800" tIns="50800" rIns="50800" bIns="50800" anchor="ctr"/>
          <a:lstStyle/>
          <a:p>
            <a:endParaRPr/>
          </a:p>
        </p:txBody>
      </p:sp>
      <p:sp>
        <p:nvSpPr>
          <p:cNvPr id="403" name="正方形"/>
          <p:cNvSpPr/>
          <p:nvPr/>
        </p:nvSpPr>
        <p:spPr>
          <a:xfrm>
            <a:off x="6338877" y="7628997"/>
            <a:ext cx="1209564" cy="120956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4" name="正方形"/>
          <p:cNvSpPr/>
          <p:nvPr/>
        </p:nvSpPr>
        <p:spPr>
          <a:xfrm>
            <a:off x="6465877" y="7755997"/>
            <a:ext cx="1209564" cy="120956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5" name="正方形"/>
          <p:cNvSpPr/>
          <p:nvPr/>
        </p:nvSpPr>
        <p:spPr>
          <a:xfrm>
            <a:off x="6592876" y="7882997"/>
            <a:ext cx="1209564" cy="120956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6" name="正方形"/>
          <p:cNvSpPr/>
          <p:nvPr/>
        </p:nvSpPr>
        <p:spPr>
          <a:xfrm>
            <a:off x="6719876" y="8009997"/>
            <a:ext cx="1209564" cy="120956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7" name="正方形"/>
          <p:cNvSpPr/>
          <p:nvPr/>
        </p:nvSpPr>
        <p:spPr>
          <a:xfrm>
            <a:off x="7206474" y="8474139"/>
            <a:ext cx="1209565" cy="120956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8" name="正方形"/>
          <p:cNvSpPr/>
          <p:nvPr/>
        </p:nvSpPr>
        <p:spPr>
          <a:xfrm>
            <a:off x="7333474" y="8601139"/>
            <a:ext cx="1209565" cy="120956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9" name="正方形"/>
          <p:cNvSpPr/>
          <p:nvPr/>
        </p:nvSpPr>
        <p:spPr>
          <a:xfrm>
            <a:off x="7460474" y="8728139"/>
            <a:ext cx="1209565" cy="120956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0" name="正方形"/>
          <p:cNvSpPr/>
          <p:nvPr/>
        </p:nvSpPr>
        <p:spPr>
          <a:xfrm>
            <a:off x="7587474" y="8855139"/>
            <a:ext cx="1209565" cy="120956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1" name="線"/>
          <p:cNvSpPr/>
          <p:nvPr/>
        </p:nvSpPr>
        <p:spPr>
          <a:xfrm flipH="1" flipV="1">
            <a:off x="6346776" y="7628811"/>
            <a:ext cx="1209935" cy="1209935"/>
          </a:xfrm>
          <a:prstGeom prst="line">
            <a:avLst/>
          </a:prstGeom>
          <a:ln w="25400">
            <a:solidFill>
              <a:srgbClr val="000000"/>
            </a:solidFill>
            <a:prstDash val="sysDot"/>
            <a:miter lim="400000"/>
          </a:ln>
        </p:spPr>
        <p:txBody>
          <a:bodyPr lIns="50800" tIns="50800" rIns="50800" bIns="50800" anchor="ctr"/>
          <a:lstStyle/>
          <a:p>
            <a:endParaRPr/>
          </a:p>
        </p:txBody>
      </p:sp>
      <p:sp>
        <p:nvSpPr>
          <p:cNvPr id="412" name="線"/>
          <p:cNvSpPr/>
          <p:nvPr/>
        </p:nvSpPr>
        <p:spPr>
          <a:xfrm flipH="1" flipV="1">
            <a:off x="7535312" y="7621811"/>
            <a:ext cx="1209935" cy="1209935"/>
          </a:xfrm>
          <a:prstGeom prst="line">
            <a:avLst/>
          </a:prstGeom>
          <a:ln w="25400">
            <a:solidFill>
              <a:srgbClr val="000000"/>
            </a:solidFill>
            <a:prstDash val="sysDot"/>
            <a:miter lim="400000"/>
          </a:ln>
        </p:spPr>
        <p:txBody>
          <a:bodyPr lIns="50800" tIns="50800" rIns="50800" bIns="50800" anchor="ctr"/>
          <a:lstStyle/>
          <a:p>
            <a:endParaRPr/>
          </a:p>
        </p:txBody>
      </p:sp>
      <p:sp>
        <p:nvSpPr>
          <p:cNvPr id="413" name="正方形"/>
          <p:cNvSpPr/>
          <p:nvPr/>
        </p:nvSpPr>
        <p:spPr>
          <a:xfrm>
            <a:off x="4087974" y="7506508"/>
            <a:ext cx="1634354" cy="163435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4" name="正方形"/>
          <p:cNvSpPr/>
          <p:nvPr/>
        </p:nvSpPr>
        <p:spPr>
          <a:xfrm>
            <a:off x="4202274" y="7633508"/>
            <a:ext cx="1634354" cy="163435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5" name="正方形"/>
          <p:cNvSpPr/>
          <p:nvPr/>
        </p:nvSpPr>
        <p:spPr>
          <a:xfrm>
            <a:off x="4316574" y="7760508"/>
            <a:ext cx="1634354" cy="1634354"/>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6" name="正方形"/>
          <p:cNvSpPr/>
          <p:nvPr/>
        </p:nvSpPr>
        <p:spPr>
          <a:xfrm>
            <a:off x="4808350" y="8457929"/>
            <a:ext cx="1634354" cy="163435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7" name="正方形"/>
          <p:cNvSpPr/>
          <p:nvPr/>
        </p:nvSpPr>
        <p:spPr>
          <a:xfrm>
            <a:off x="4922649" y="8584929"/>
            <a:ext cx="1634354" cy="163435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8" name="正方形"/>
          <p:cNvSpPr/>
          <p:nvPr/>
        </p:nvSpPr>
        <p:spPr>
          <a:xfrm>
            <a:off x="5049649" y="8711929"/>
            <a:ext cx="1634354" cy="1634354"/>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9" name="線"/>
          <p:cNvSpPr/>
          <p:nvPr/>
        </p:nvSpPr>
        <p:spPr>
          <a:xfrm flipH="1" flipV="1">
            <a:off x="4099804" y="7503877"/>
            <a:ext cx="949731" cy="1214827"/>
          </a:xfrm>
          <a:prstGeom prst="line">
            <a:avLst/>
          </a:prstGeom>
          <a:ln w="25400">
            <a:solidFill>
              <a:srgbClr val="000000"/>
            </a:solidFill>
            <a:prstDash val="sysDot"/>
            <a:miter lim="400000"/>
          </a:ln>
        </p:spPr>
        <p:txBody>
          <a:bodyPr lIns="50800" tIns="50800" rIns="50800" bIns="50800" anchor="ctr"/>
          <a:lstStyle/>
          <a:p>
            <a:endParaRPr/>
          </a:p>
        </p:txBody>
      </p:sp>
      <p:sp>
        <p:nvSpPr>
          <p:cNvPr id="420" name="線"/>
          <p:cNvSpPr/>
          <p:nvPr/>
        </p:nvSpPr>
        <p:spPr>
          <a:xfrm flipH="1" flipV="1">
            <a:off x="5703464" y="7503743"/>
            <a:ext cx="949731" cy="1214827"/>
          </a:xfrm>
          <a:prstGeom prst="line">
            <a:avLst/>
          </a:prstGeom>
          <a:ln w="25400">
            <a:solidFill>
              <a:srgbClr val="000000"/>
            </a:solidFill>
            <a:prstDash val="sysDot"/>
            <a:miter lim="400000"/>
          </a:ln>
        </p:spPr>
        <p:txBody>
          <a:bodyPr lIns="50800" tIns="50800" rIns="50800" bIns="50800" anchor="ctr"/>
          <a:lstStyle/>
          <a:p>
            <a:endParaRPr/>
          </a:p>
        </p:txBody>
      </p:sp>
      <p:sp>
        <p:nvSpPr>
          <p:cNvPr id="421" name="線"/>
          <p:cNvSpPr/>
          <p:nvPr/>
        </p:nvSpPr>
        <p:spPr>
          <a:xfrm flipH="1" flipV="1">
            <a:off x="4081993" y="9129343"/>
            <a:ext cx="949731" cy="1214827"/>
          </a:xfrm>
          <a:prstGeom prst="line">
            <a:avLst/>
          </a:prstGeom>
          <a:ln w="25400">
            <a:solidFill>
              <a:srgbClr val="000000"/>
            </a:solidFill>
            <a:prstDash val="sysDot"/>
            <a:miter lim="400000"/>
          </a:ln>
        </p:spPr>
        <p:txBody>
          <a:bodyPr lIns="50800" tIns="50800" rIns="50800" bIns="50800" anchor="ctr"/>
          <a:lstStyle/>
          <a:p>
            <a:endParaRPr/>
          </a:p>
        </p:txBody>
      </p:sp>
      <p:sp>
        <p:nvSpPr>
          <p:cNvPr id="422" name="四角形"/>
          <p:cNvSpPr/>
          <p:nvPr/>
        </p:nvSpPr>
        <p:spPr>
          <a:xfrm>
            <a:off x="20137022" y="7259542"/>
            <a:ext cx="220220" cy="1833136"/>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3" name="四角形"/>
          <p:cNvSpPr/>
          <p:nvPr/>
        </p:nvSpPr>
        <p:spPr>
          <a:xfrm>
            <a:off x="20139085" y="9083512"/>
            <a:ext cx="220220" cy="1764332"/>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4" name="四角形"/>
          <p:cNvSpPr/>
          <p:nvPr/>
        </p:nvSpPr>
        <p:spPr>
          <a:xfrm>
            <a:off x="21507857" y="7258323"/>
            <a:ext cx="220220" cy="1833136"/>
          </a:xfrm>
          <a:prstGeom prst="rect">
            <a:avLst/>
          </a:prstGeom>
          <a:solidFill>
            <a:schemeClr val="accent4">
              <a:hueOff val="-461056"/>
              <a:satOff val="4338"/>
              <a:lumOff val="-10225"/>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5" name="四角形"/>
          <p:cNvSpPr/>
          <p:nvPr/>
        </p:nvSpPr>
        <p:spPr>
          <a:xfrm>
            <a:off x="21509921" y="9082293"/>
            <a:ext cx="220220" cy="1764332"/>
          </a:xfrm>
          <a:prstGeom prst="rect">
            <a:avLst/>
          </a:prstGeom>
          <a:solidFill>
            <a:schemeClr val="accent3"/>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6" name="分散処理…"/>
          <p:cNvSpPr txBox="1"/>
          <p:nvPr/>
        </p:nvSpPr>
        <p:spPr>
          <a:xfrm>
            <a:off x="18314461" y="3239445"/>
            <a:ext cx="5628133"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000"/>
            </a:pPr>
            <a:r>
              <a:t>分散処理</a:t>
            </a:r>
          </a:p>
          <a:p>
            <a:pPr>
              <a:defRPr sz="4000"/>
            </a:pPr>
            <a:r>
              <a:t>(2つのGPUで並列処理)</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四角形"/>
          <p:cNvSpPr/>
          <p:nvPr/>
        </p:nvSpPr>
        <p:spPr>
          <a:xfrm>
            <a:off x="-32605" y="-15356"/>
            <a:ext cx="24449211" cy="1858536"/>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9" name="VGGNet"/>
          <p:cNvSpPr txBox="1"/>
          <p:nvPr/>
        </p:nvSpPr>
        <p:spPr>
          <a:xfrm>
            <a:off x="10540339" y="485287"/>
            <a:ext cx="3303322"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VGGNet</a:t>
            </a:r>
          </a:p>
        </p:txBody>
      </p:sp>
      <p:sp>
        <p:nvSpPr>
          <p:cNvPr id="430" name="16層のVGG16と19層のVGG19が存在"/>
          <p:cNvSpPr txBox="1"/>
          <p:nvPr/>
        </p:nvSpPr>
        <p:spPr>
          <a:xfrm>
            <a:off x="1597199" y="3311924"/>
            <a:ext cx="9473693"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16層のVGG16と19層のVGG19が存在</a:t>
            </a:r>
          </a:p>
        </p:txBody>
      </p:sp>
      <p:sp>
        <p:nvSpPr>
          <p:cNvPr id="431" name="当時はまだ層が少ないのが当たり前だった中で急激に層を増やした"/>
          <p:cNvSpPr txBox="1"/>
          <p:nvPr/>
        </p:nvSpPr>
        <p:spPr>
          <a:xfrm>
            <a:off x="1647286" y="2494580"/>
            <a:ext cx="15354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当時はまだ層が少ないのが当たり前だった中で急激に層を増やした</a:t>
            </a:r>
          </a:p>
        </p:txBody>
      </p:sp>
      <p:sp>
        <p:nvSpPr>
          <p:cNvPr id="432" name="これも畳み込み、プーリング、全結合のシンプルなCNNの構造"/>
          <p:cNvSpPr txBox="1"/>
          <p:nvPr/>
        </p:nvSpPr>
        <p:spPr>
          <a:xfrm>
            <a:off x="4973319" y="12433969"/>
            <a:ext cx="1443736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これも畳み込み、プーリング、全結合のシンプルなCNNの構造</a:t>
            </a:r>
          </a:p>
        </p:txBody>
      </p:sp>
      <p:pic>
        <p:nvPicPr>
          <p:cNvPr id="433" name="スクリーンショット 2024-01-24 13.10.00.png" descr="スクリーンショット 2024-01-24 13.10.00.png"/>
          <p:cNvPicPr>
            <a:picLocks noChangeAspect="1"/>
          </p:cNvPicPr>
          <p:nvPr/>
        </p:nvPicPr>
        <p:blipFill>
          <a:blip r:embed="rId2"/>
          <a:stretch>
            <a:fillRect/>
          </a:stretch>
        </p:blipFill>
        <p:spPr>
          <a:xfrm>
            <a:off x="1523409" y="4374445"/>
            <a:ext cx="13008179" cy="7606604"/>
          </a:xfrm>
          <a:prstGeom prst="rect">
            <a:avLst/>
          </a:prstGeom>
          <a:ln w="12700">
            <a:miter lim="400000"/>
          </a:ln>
        </p:spPr>
      </p:pic>
      <p:pic>
        <p:nvPicPr>
          <p:cNvPr id="434" name="スクリーンショット 2024-01-24 13.11.31.png" descr="スクリーンショット 2024-01-24 13.11.31.png"/>
          <p:cNvPicPr>
            <a:picLocks noChangeAspect="1"/>
          </p:cNvPicPr>
          <p:nvPr/>
        </p:nvPicPr>
        <p:blipFill>
          <a:blip r:embed="rId3"/>
          <a:stretch>
            <a:fillRect/>
          </a:stretch>
        </p:blipFill>
        <p:spPr>
          <a:xfrm>
            <a:off x="15612653" y="3755582"/>
            <a:ext cx="8530509" cy="7606604"/>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四角形"/>
          <p:cNvSpPr/>
          <p:nvPr/>
        </p:nvSpPr>
        <p:spPr>
          <a:xfrm>
            <a:off x="-32605" y="-15356"/>
            <a:ext cx="24449211" cy="1858536"/>
          </a:xfrm>
          <a:prstGeom prst="rect">
            <a:avLst/>
          </a:prstGeom>
          <a:solidFill>
            <a:schemeClr val="accent2">
              <a:hueOff val="260011"/>
              <a:satOff val="17755"/>
              <a:lumOff val="-25437"/>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7" name="GoogleNet"/>
          <p:cNvSpPr txBox="1"/>
          <p:nvPr/>
        </p:nvSpPr>
        <p:spPr>
          <a:xfrm>
            <a:off x="5915387" y="485287"/>
            <a:ext cx="4326866"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GoogleNet</a:t>
            </a:r>
          </a:p>
        </p:txBody>
      </p:sp>
      <p:sp>
        <p:nvSpPr>
          <p:cNvPr id="438" name="層の数は22層"/>
          <p:cNvSpPr txBox="1"/>
          <p:nvPr/>
        </p:nvSpPr>
        <p:spPr>
          <a:xfrm>
            <a:off x="1784001" y="6746365"/>
            <a:ext cx="337769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層の数は22層</a:t>
            </a:r>
          </a:p>
        </p:txBody>
      </p:sp>
      <p:sp>
        <p:nvSpPr>
          <p:cNvPr id="439" name="Inceptionモジュールを導入…"/>
          <p:cNvSpPr txBox="1"/>
          <p:nvPr/>
        </p:nvSpPr>
        <p:spPr>
          <a:xfrm>
            <a:off x="1750314" y="4202356"/>
            <a:ext cx="9243061"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Inceptionモジュールを導入</a:t>
            </a:r>
          </a:p>
          <a:p>
            <a:pPr algn="l">
              <a:defRPr sz="4000"/>
            </a:pPr>
            <a:r>
              <a:t>↑カーネルサイズが異なる畳み込み層を</a:t>
            </a:r>
          </a:p>
          <a:p>
            <a:pPr algn="l">
              <a:defRPr sz="4000"/>
            </a:pPr>
            <a:r>
              <a:t>　並列に並べて結果を結合する</a:t>
            </a:r>
          </a:p>
        </p:txBody>
      </p:sp>
      <p:sp>
        <p:nvSpPr>
          <p:cNvPr id="440" name="GoogleNet"/>
          <p:cNvSpPr txBox="1"/>
          <p:nvPr/>
        </p:nvSpPr>
        <p:spPr>
          <a:xfrm>
            <a:off x="1523613" y="3010899"/>
            <a:ext cx="3898470"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300"/>
            </a:lvl1pPr>
          </a:lstStyle>
          <a:p>
            <a:r>
              <a:t>GoogleNet</a:t>
            </a:r>
          </a:p>
        </p:txBody>
      </p:sp>
      <p:sp>
        <p:nvSpPr>
          <p:cNvPr id="441" name="ResNet"/>
          <p:cNvSpPr txBox="1"/>
          <p:nvPr/>
        </p:nvSpPr>
        <p:spPr>
          <a:xfrm>
            <a:off x="14739488" y="485287"/>
            <a:ext cx="3032825"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900">
                <a:solidFill>
                  <a:srgbClr val="FFFFFF"/>
                </a:solidFill>
              </a:defRPr>
            </a:lvl1pPr>
          </a:lstStyle>
          <a:p>
            <a:r>
              <a:t>ResNet</a:t>
            </a:r>
          </a:p>
        </p:txBody>
      </p:sp>
      <p:sp>
        <p:nvSpPr>
          <p:cNvPr id="442" name="スキップ接続を導入…"/>
          <p:cNvSpPr txBox="1"/>
          <p:nvPr/>
        </p:nvSpPr>
        <p:spPr>
          <a:xfrm>
            <a:off x="1495337" y="10551569"/>
            <a:ext cx="16398749"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スキップ接続を導入</a:t>
            </a:r>
          </a:p>
          <a:p>
            <a:pPr algn="l">
              <a:defRPr sz="4000"/>
            </a:pPr>
            <a:r>
              <a:t>これにより層が増えると学習が難しくと言われていた中、152層で構成</a:t>
            </a:r>
          </a:p>
        </p:txBody>
      </p:sp>
      <p:sp>
        <p:nvSpPr>
          <p:cNvPr id="443" name="複数のブロック間でスキップ接続するDenseNetも有名"/>
          <p:cNvSpPr txBox="1"/>
          <p:nvPr/>
        </p:nvSpPr>
        <p:spPr>
          <a:xfrm>
            <a:off x="2882172" y="12551489"/>
            <a:ext cx="12919965"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複数のブロック間でスキップ接続するDenseNetも有名</a:t>
            </a:r>
          </a:p>
        </p:txBody>
      </p:sp>
      <p:sp>
        <p:nvSpPr>
          <p:cNvPr id="444" name="ResNet"/>
          <p:cNvSpPr txBox="1"/>
          <p:nvPr/>
        </p:nvSpPr>
        <p:spPr>
          <a:xfrm>
            <a:off x="1376714" y="9495217"/>
            <a:ext cx="2736026" cy="781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300"/>
            </a:lvl1pPr>
          </a:lstStyle>
          <a:p>
            <a:r>
              <a:t>ResNet</a:t>
            </a:r>
          </a:p>
        </p:txBody>
      </p:sp>
      <p:pic>
        <p:nvPicPr>
          <p:cNvPr id="445" name="スクリーンショット 2024-01-25 12.59.05.png" descr="スクリーンショット 2024-01-25 12.59.05.png"/>
          <p:cNvPicPr>
            <a:picLocks noChangeAspect="1"/>
          </p:cNvPicPr>
          <p:nvPr/>
        </p:nvPicPr>
        <p:blipFill>
          <a:blip r:embed="rId2"/>
          <a:stretch>
            <a:fillRect/>
          </a:stretch>
        </p:blipFill>
        <p:spPr>
          <a:xfrm>
            <a:off x="11969384" y="6759064"/>
            <a:ext cx="7011467" cy="3827221"/>
          </a:xfrm>
          <a:prstGeom prst="rect">
            <a:avLst/>
          </a:prstGeom>
          <a:ln w="25400">
            <a:solidFill>
              <a:srgbClr val="000000"/>
            </a:solidFill>
            <a:miter lim="400000"/>
          </a:ln>
        </p:spPr>
      </p:pic>
      <p:sp>
        <p:nvSpPr>
          <p:cNvPr id="446" name="Kaiming He, et al.…"/>
          <p:cNvSpPr txBox="1"/>
          <p:nvPr/>
        </p:nvSpPr>
        <p:spPr>
          <a:xfrm>
            <a:off x="19191850" y="8091650"/>
            <a:ext cx="3710179" cy="1162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300">
                <a:latin typeface="+mn-lt"/>
                <a:ea typeface="+mn-ea"/>
                <a:cs typeface="+mn-cs"/>
                <a:sym typeface="ヒラギノ角ゴ ProN W3"/>
              </a:defRPr>
            </a:pPr>
            <a:r>
              <a:t>Kaiming He, et al.</a:t>
            </a:r>
          </a:p>
          <a:p>
            <a:pPr algn="l">
              <a:defRPr sz="3300">
                <a:latin typeface="+mn-lt"/>
                <a:ea typeface="+mn-ea"/>
                <a:cs typeface="+mn-cs"/>
                <a:sym typeface="ヒラギノ角ゴ ProN W3"/>
              </a:defRPr>
            </a:pPr>
            <a:r>
              <a:t>arXive(2015)</a:t>
            </a:r>
          </a:p>
        </p:txBody>
      </p:sp>
      <p:pic>
        <p:nvPicPr>
          <p:cNvPr id="447" name="スクリーンショット 2024-01-25 13.01.56.png" descr="スクリーンショット 2024-01-25 13.01.56.png"/>
          <p:cNvPicPr>
            <a:picLocks noChangeAspect="1"/>
          </p:cNvPicPr>
          <p:nvPr/>
        </p:nvPicPr>
        <p:blipFill>
          <a:blip r:embed="rId3"/>
          <a:stretch>
            <a:fillRect/>
          </a:stretch>
        </p:blipFill>
        <p:spPr>
          <a:xfrm>
            <a:off x="11924747" y="2290980"/>
            <a:ext cx="7011467" cy="4059270"/>
          </a:xfrm>
          <a:prstGeom prst="rect">
            <a:avLst/>
          </a:prstGeom>
          <a:ln w="25400">
            <a:solidFill>
              <a:srgbClr val="000000"/>
            </a:solidFill>
            <a:miter lim="400000"/>
          </a:ln>
        </p:spPr>
      </p:pic>
      <p:sp>
        <p:nvSpPr>
          <p:cNvPr id="448" name="Christian Szegedy, et al.…"/>
          <p:cNvSpPr txBox="1"/>
          <p:nvPr/>
        </p:nvSpPr>
        <p:spPr>
          <a:xfrm>
            <a:off x="19192626" y="4041775"/>
            <a:ext cx="5060101" cy="1162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300">
                <a:latin typeface="+mn-lt"/>
                <a:ea typeface="+mn-ea"/>
                <a:cs typeface="+mn-cs"/>
                <a:sym typeface="ヒラギノ角ゴ ProN W3"/>
              </a:defRPr>
            </a:pPr>
            <a:r>
              <a:t>Christian Szegedy, et al.</a:t>
            </a:r>
          </a:p>
          <a:p>
            <a:pPr algn="l">
              <a:defRPr sz="3300">
                <a:latin typeface="+mn-lt"/>
                <a:ea typeface="+mn-ea"/>
                <a:cs typeface="+mn-cs"/>
                <a:sym typeface="ヒラギノ角ゴ ProN W3"/>
              </a:defRPr>
            </a:pPr>
            <a:r>
              <a:t>arXive(2014)</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2381</Words>
  <Application>Microsoft Macintosh PowerPoint</Application>
  <PresentationFormat>ユーザー設定</PresentationFormat>
  <Paragraphs>615</Paragraphs>
  <Slides>59</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ヒラギノ角ゴ ProN W3</vt:lpstr>
      <vt:lpstr>ヒラギノ角ゴ ProN W6</vt:lpstr>
      <vt:lpstr>Courier</vt:lpstr>
      <vt:lpstr>Helvetica</vt:lpstr>
      <vt:lpstr>Helvetica Neue Light</vt:lpstr>
      <vt:lpstr>White</vt:lpstr>
      <vt:lpstr>医療とAIビッグデータ応用 AI総論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須藤　毅顕</cp:lastModifiedBy>
  <cp:revision>1</cp:revision>
  <dcterms:modified xsi:type="dcterms:W3CDTF">2024-07-24T15:11:40Z</dcterms:modified>
</cp:coreProperties>
</file>